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64" r:id="rId3"/>
    <p:sldId id="265" r:id="rId4"/>
    <p:sldId id="258" r:id="rId5"/>
    <p:sldId id="259" r:id="rId6"/>
    <p:sldId id="260" r:id="rId7"/>
    <p:sldId id="257" r:id="rId8"/>
    <p:sldId id="262" r:id="rId9"/>
    <p:sldId id="263" r:id="rId10"/>
    <p:sldId id="261"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837"/>
  </p:normalViewPr>
  <p:slideViewPr>
    <p:cSldViewPr snapToGrid="0" snapToObjects="1">
      <p:cViewPr varScale="1">
        <p:scale>
          <a:sx n="90" d="100"/>
          <a:sy n="90" d="100"/>
        </p:scale>
        <p:origin x="7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D8DD40-F32F-E544-8BA0-3D442BAFC732}" type="datetimeFigureOut">
              <a:rPr lang="en-US" smtClean="0"/>
              <a:t>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89340-DE38-BB45-8D9E-B1D19660C1F8}" type="slidenum">
              <a:rPr lang="en-US" smtClean="0"/>
              <a:t>‹#›</a:t>
            </a:fld>
            <a:endParaRPr lang="en-US"/>
          </a:p>
        </p:txBody>
      </p:sp>
    </p:spTree>
    <p:extLst>
      <p:ext uri="{BB962C8B-B14F-4D97-AF65-F5344CB8AC3E}">
        <p14:creationId xmlns:p14="http://schemas.microsoft.com/office/powerpoint/2010/main" val="902164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journals.sagepub.com/doi/abs/10.1177/0146621603257518?casa_token=qO3oJsvtRvEAAAAA:1HMb8gLgqe-hA7k_MTFp0opywhRtTt_RW4-4YysuvuTyq_DVIP6avGjSgjpF9NkMQxqD0B4ShtZ5"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eric.ed.gov/?id=EJ802623"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healthmeasures.net/explore-measurement-systems/promi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https://journals.sagepub.com/doi/abs/10.1177/0146621603257518?casa_token=qO3oJsvtRvEAAAAA:1HMb8gLgqe-hA7k_MTFp0opywhRtTt_RW4-4YysuvuTyq_DVIP6avGjSgjpF9NkMQxqD0B4ShtZ5</a:t>
            </a:r>
            <a:r>
              <a:rPr lang="en-US" dirty="0"/>
              <a:t> </a:t>
            </a:r>
          </a:p>
          <a:p>
            <a:endParaRPr lang="en-US" dirty="0"/>
          </a:p>
          <a:p>
            <a:r>
              <a:rPr lang="en-US" dirty="0">
                <a:hlinkClick r:id="rId4"/>
              </a:rPr>
              <a:t>https://eric.ed.gov/?id=EJ802623</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1</a:t>
            </a:fld>
            <a:endParaRPr lang="en-US"/>
          </a:p>
        </p:txBody>
      </p:sp>
    </p:spTree>
    <p:extLst>
      <p:ext uri="{BB962C8B-B14F-4D97-AF65-F5344CB8AC3E}">
        <p14:creationId xmlns:p14="http://schemas.microsoft.com/office/powerpoint/2010/main" val="3548723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on theta, the distributions of the item responses are independent, but not necessarily identically distributed</a:t>
            </a:r>
          </a:p>
        </p:txBody>
      </p:sp>
      <p:sp>
        <p:nvSpPr>
          <p:cNvPr id="4" name="Slide Number Placeholder 3"/>
          <p:cNvSpPr>
            <a:spLocks noGrp="1"/>
          </p:cNvSpPr>
          <p:nvPr>
            <p:ph type="sldNum" sz="quarter" idx="5"/>
          </p:nvPr>
        </p:nvSpPr>
        <p:spPr/>
        <p:txBody>
          <a:bodyPr/>
          <a:lstStyle/>
          <a:p>
            <a:fld id="{29789340-DE38-BB45-8D9E-B1D19660C1F8}" type="slidenum">
              <a:rPr lang="en-US" smtClean="0"/>
              <a:t>10</a:t>
            </a:fld>
            <a:endParaRPr lang="en-US"/>
          </a:p>
        </p:txBody>
      </p:sp>
    </p:spTree>
    <p:extLst>
      <p:ext uri="{BB962C8B-B14F-4D97-AF65-F5344CB8AC3E}">
        <p14:creationId xmlns:p14="http://schemas.microsoft.com/office/powerpoint/2010/main" val="272567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Detect bad items and responders: person fit</a:t>
            </a:r>
          </a:p>
        </p:txBody>
      </p:sp>
      <p:sp>
        <p:nvSpPr>
          <p:cNvPr id="4" name="Slide Number Placeholder 3"/>
          <p:cNvSpPr>
            <a:spLocks noGrp="1"/>
          </p:cNvSpPr>
          <p:nvPr>
            <p:ph type="sldNum" sz="quarter" idx="5"/>
          </p:nvPr>
        </p:nvSpPr>
        <p:spPr/>
        <p:txBody>
          <a:bodyPr/>
          <a:lstStyle/>
          <a:p>
            <a:fld id="{29789340-DE38-BB45-8D9E-B1D19660C1F8}" type="slidenum">
              <a:rPr lang="en-US" smtClean="0"/>
              <a:t>11</a:t>
            </a:fld>
            <a:endParaRPr lang="en-US"/>
          </a:p>
        </p:txBody>
      </p:sp>
    </p:spTree>
    <p:extLst>
      <p:ext uri="{BB962C8B-B14F-4D97-AF65-F5344CB8AC3E}">
        <p14:creationId xmlns:p14="http://schemas.microsoft.com/office/powerpoint/2010/main" val="347508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12</a:t>
            </a:fld>
            <a:endParaRPr lang="en-US"/>
          </a:p>
        </p:txBody>
      </p:sp>
    </p:spTree>
    <p:extLst>
      <p:ext uri="{BB962C8B-B14F-4D97-AF65-F5344CB8AC3E}">
        <p14:creationId xmlns:p14="http://schemas.microsoft.com/office/powerpoint/2010/main" val="1003263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13</a:t>
            </a:fld>
            <a:endParaRPr lang="en-US"/>
          </a:p>
        </p:txBody>
      </p:sp>
    </p:spTree>
    <p:extLst>
      <p:ext uri="{BB962C8B-B14F-4D97-AF65-F5344CB8AC3E}">
        <p14:creationId xmlns:p14="http://schemas.microsoft.com/office/powerpoint/2010/main" val="36107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14</a:t>
            </a:fld>
            <a:endParaRPr lang="en-US"/>
          </a:p>
        </p:txBody>
      </p:sp>
    </p:spTree>
    <p:extLst>
      <p:ext uri="{BB962C8B-B14F-4D97-AF65-F5344CB8AC3E}">
        <p14:creationId xmlns:p14="http://schemas.microsoft.com/office/powerpoint/2010/main" val="385065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http://www.healthmeasures.net/explore-measurement-systems/promis</a:t>
            </a:r>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15</a:t>
            </a:fld>
            <a:endParaRPr lang="en-US"/>
          </a:p>
        </p:txBody>
      </p:sp>
    </p:spTree>
    <p:extLst>
      <p:ext uri="{BB962C8B-B14F-4D97-AF65-F5344CB8AC3E}">
        <p14:creationId xmlns:p14="http://schemas.microsoft.com/office/powerpoint/2010/main" val="65026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2</a:t>
            </a:fld>
            <a:endParaRPr lang="en-US"/>
          </a:p>
        </p:txBody>
      </p:sp>
    </p:spTree>
    <p:extLst>
      <p:ext uri="{BB962C8B-B14F-4D97-AF65-F5344CB8AC3E}">
        <p14:creationId xmlns:p14="http://schemas.microsoft.com/office/powerpoint/2010/main" val="803220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3</a:t>
            </a:fld>
            <a:endParaRPr lang="en-US"/>
          </a:p>
        </p:txBody>
      </p:sp>
    </p:spTree>
    <p:extLst>
      <p:ext uri="{BB962C8B-B14F-4D97-AF65-F5344CB8AC3E}">
        <p14:creationId xmlns:p14="http://schemas.microsoft.com/office/powerpoint/2010/main" val="673380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4</a:t>
            </a:fld>
            <a:endParaRPr lang="en-US"/>
          </a:p>
        </p:txBody>
      </p:sp>
    </p:spTree>
    <p:extLst>
      <p:ext uri="{BB962C8B-B14F-4D97-AF65-F5344CB8AC3E}">
        <p14:creationId xmlns:p14="http://schemas.microsoft.com/office/powerpoint/2010/main" val="78370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what are we trying to measure here?</a:t>
            </a:r>
          </a:p>
          <a:p>
            <a:endParaRPr lang="en-US" dirty="0"/>
          </a:p>
          <a:p>
            <a:r>
              <a:rPr lang="en-US" dirty="0"/>
              <a:t>Second, explain scoring (i.e., add up numbers)</a:t>
            </a:r>
          </a:p>
          <a:p>
            <a:r>
              <a:rPr lang="en-US" dirty="0"/>
              <a:t>Ask what the limitations with this scoring method are</a:t>
            </a:r>
          </a:p>
          <a:p>
            <a:pPr marL="228600" indent="-228600">
              <a:buAutoNum type="arabicPeriod"/>
            </a:pPr>
            <a:r>
              <a:rPr lang="en-US" dirty="0"/>
              <a:t>If you say that you have had thoughts that you would be better off dead nearly every day for the past week, not you have had no problems with eating, versus the opposite, you would get the exact same score</a:t>
            </a:r>
          </a:p>
          <a:p>
            <a:pPr marL="228600" indent="-228600">
              <a:buAutoNum type="arabicPeriod"/>
            </a:pPr>
            <a:r>
              <a:rPr lang="en-US" dirty="0"/>
              <a:t>Items 3 and 4 largely represent the same construct</a:t>
            </a:r>
          </a:p>
          <a:p>
            <a:pPr marL="228600" indent="-228600">
              <a:buAutoNum type="arabicPeriod"/>
            </a:pPr>
            <a:r>
              <a:rPr lang="en-US" dirty="0"/>
              <a:t>Some are more related to the construct of depression than others</a:t>
            </a:r>
          </a:p>
          <a:p>
            <a:endParaRPr lang="en-US" dirty="0"/>
          </a:p>
          <a:p>
            <a:r>
              <a:rPr lang="en-US" dirty="0"/>
              <a:t>Assumptions:</a:t>
            </a:r>
          </a:p>
          <a:p>
            <a:pPr marL="228600" indent="-228600">
              <a:buAutoNum type="arabicPeriod"/>
            </a:pPr>
            <a:r>
              <a:rPr lang="en-US" dirty="0"/>
              <a:t>Continuous underlying trait</a:t>
            </a:r>
          </a:p>
          <a:p>
            <a:pPr marL="228600" indent="-228600">
              <a:buAutoNum type="arabicPeriod"/>
            </a:pPr>
            <a:r>
              <a:rPr lang="en-US" dirty="0"/>
              <a:t>Monotonically increasing</a:t>
            </a:r>
          </a:p>
          <a:p>
            <a:pPr marL="228600" indent="-228600">
              <a:buAutoNum type="arabicPeriod"/>
            </a:pPr>
            <a:r>
              <a:rPr lang="en-US" dirty="0"/>
              <a:t>Locally independent/ unidimensional – Probably not (see items 3 &amp; 4)</a:t>
            </a:r>
          </a:p>
          <a:p>
            <a:r>
              <a:rPr lang="en-US" dirty="0"/>
              <a:t> </a:t>
            </a:r>
          </a:p>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5</a:t>
            </a:fld>
            <a:endParaRPr lang="en-US"/>
          </a:p>
        </p:txBody>
      </p:sp>
    </p:spTree>
    <p:extLst>
      <p:ext uri="{BB962C8B-B14F-4D97-AF65-F5344CB8AC3E}">
        <p14:creationId xmlns:p14="http://schemas.microsoft.com/office/powerpoint/2010/main" val="1332972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a:t>
            </a:r>
          </a:p>
          <a:p>
            <a:pPr marL="228600" indent="-228600">
              <a:buAutoNum type="arabicPeriod"/>
            </a:pPr>
            <a:r>
              <a:rPr lang="en-US" dirty="0"/>
              <a:t>Continuous underlying trait</a:t>
            </a:r>
          </a:p>
          <a:p>
            <a:pPr marL="228600" indent="-228600">
              <a:buAutoNum type="arabicPeriod"/>
            </a:pPr>
            <a:r>
              <a:rPr lang="en-US" dirty="0"/>
              <a:t>Monotonically increasing</a:t>
            </a:r>
          </a:p>
          <a:p>
            <a:pPr marL="228600" indent="-228600">
              <a:buAutoNum type="arabicPeriod"/>
            </a:pPr>
            <a:r>
              <a:rPr lang="en-US" dirty="0"/>
              <a:t>Locally independent/ unidimensional</a:t>
            </a:r>
          </a:p>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6</a:t>
            </a:fld>
            <a:endParaRPr lang="en-US"/>
          </a:p>
        </p:txBody>
      </p:sp>
    </p:spTree>
    <p:extLst>
      <p:ext uri="{BB962C8B-B14F-4D97-AF65-F5344CB8AC3E}">
        <p14:creationId xmlns:p14="http://schemas.microsoft.com/office/powerpoint/2010/main" val="2046953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Exchangeable: conditional on theta, the distributions of the item responses are independent and identically distributed</a:t>
            </a:r>
          </a:p>
        </p:txBody>
      </p:sp>
      <p:sp>
        <p:nvSpPr>
          <p:cNvPr id="4" name="Slide Number Placeholder 3"/>
          <p:cNvSpPr>
            <a:spLocks noGrp="1"/>
          </p:cNvSpPr>
          <p:nvPr>
            <p:ph type="sldNum" sz="quarter" idx="5"/>
          </p:nvPr>
        </p:nvSpPr>
        <p:spPr/>
        <p:txBody>
          <a:bodyPr/>
          <a:lstStyle/>
          <a:p>
            <a:fld id="{29789340-DE38-BB45-8D9E-B1D19660C1F8}" type="slidenum">
              <a:rPr lang="en-US" smtClean="0"/>
              <a:t>7</a:t>
            </a:fld>
            <a:endParaRPr lang="en-US"/>
          </a:p>
        </p:txBody>
      </p:sp>
    </p:spTree>
    <p:extLst>
      <p:ext uri="{BB962C8B-B14F-4D97-AF65-F5344CB8AC3E}">
        <p14:creationId xmlns:p14="http://schemas.microsoft.com/office/powerpoint/2010/main" val="128972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89340-DE38-BB45-8D9E-B1D19660C1F8}" type="slidenum">
              <a:rPr lang="en-US" smtClean="0"/>
              <a:t>8</a:t>
            </a:fld>
            <a:endParaRPr lang="en-US"/>
          </a:p>
        </p:txBody>
      </p:sp>
    </p:spTree>
    <p:extLst>
      <p:ext uri="{BB962C8B-B14F-4D97-AF65-F5344CB8AC3E}">
        <p14:creationId xmlns:p14="http://schemas.microsoft.com/office/powerpoint/2010/main" val="3589539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Including only people 1+ SDs above mean</a:t>
            </a:r>
          </a:p>
        </p:txBody>
      </p:sp>
      <p:sp>
        <p:nvSpPr>
          <p:cNvPr id="4" name="Slide Number Placeholder 3"/>
          <p:cNvSpPr>
            <a:spLocks noGrp="1"/>
          </p:cNvSpPr>
          <p:nvPr>
            <p:ph type="sldNum" sz="quarter" idx="5"/>
          </p:nvPr>
        </p:nvSpPr>
        <p:spPr/>
        <p:txBody>
          <a:bodyPr/>
          <a:lstStyle/>
          <a:p>
            <a:fld id="{29789340-DE38-BB45-8D9E-B1D19660C1F8}" type="slidenum">
              <a:rPr lang="en-US" smtClean="0"/>
              <a:t>9</a:t>
            </a:fld>
            <a:endParaRPr lang="en-US"/>
          </a:p>
        </p:txBody>
      </p:sp>
    </p:spTree>
    <p:extLst>
      <p:ext uri="{BB962C8B-B14F-4D97-AF65-F5344CB8AC3E}">
        <p14:creationId xmlns:p14="http://schemas.microsoft.com/office/powerpoint/2010/main" val="304686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1BF0-743F-ED4E-BE17-2757E66F5475}"/>
              </a:ext>
            </a:extLst>
          </p:cNvPr>
          <p:cNvSpPr>
            <a:spLocks noGrp="1"/>
          </p:cNvSpPr>
          <p:nvPr>
            <p:ph type="ctrTitle"/>
          </p:nvPr>
        </p:nvSpPr>
        <p:spPr>
          <a:xfrm>
            <a:off x="5282382" y="1454964"/>
            <a:ext cx="6261917" cy="3308840"/>
          </a:xfrm>
        </p:spPr>
        <p:txBody>
          <a:bodyPr>
            <a:normAutofit/>
          </a:bodyPr>
          <a:lstStyle/>
          <a:p>
            <a:pPr>
              <a:lnSpc>
                <a:spcPct val="90000"/>
              </a:lnSpc>
            </a:pPr>
            <a:r>
              <a:rPr lang="en-US"/>
              <a:t>Item Response Theory</a:t>
            </a:r>
          </a:p>
        </p:txBody>
      </p:sp>
      <p:sp>
        <p:nvSpPr>
          <p:cNvPr id="3" name="Subtitle 2">
            <a:extLst>
              <a:ext uri="{FF2B5EF4-FFF2-40B4-BE49-F238E27FC236}">
                <a16:creationId xmlns:a16="http://schemas.microsoft.com/office/drawing/2014/main" id="{95E08E22-C233-3E4F-BAD5-C651CAA96FF0}"/>
              </a:ext>
            </a:extLst>
          </p:cNvPr>
          <p:cNvSpPr>
            <a:spLocks noGrp="1"/>
          </p:cNvSpPr>
          <p:nvPr>
            <p:ph type="subTitle" idx="1"/>
          </p:nvPr>
        </p:nvSpPr>
        <p:spPr>
          <a:xfrm>
            <a:off x="5282382" y="4763803"/>
            <a:ext cx="6261917" cy="1464378"/>
          </a:xfrm>
        </p:spPr>
        <p:txBody>
          <a:bodyPr>
            <a:normAutofit/>
          </a:bodyPr>
          <a:lstStyle/>
          <a:p>
            <a:r>
              <a:rPr lang="en-US" dirty="0"/>
              <a:t>Improve psychopathology measurement </a:t>
            </a:r>
          </a:p>
        </p:txBody>
      </p:sp>
      <p:pic>
        <p:nvPicPr>
          <p:cNvPr id="4" name="Picture 3">
            <a:extLst>
              <a:ext uri="{FF2B5EF4-FFF2-40B4-BE49-F238E27FC236}">
                <a16:creationId xmlns:a16="http://schemas.microsoft.com/office/drawing/2014/main" id="{D7FA3B6F-D8AC-CD4E-83F8-BA975B1AAEBF}"/>
              </a:ext>
            </a:extLst>
          </p:cNvPr>
          <p:cNvPicPr>
            <a:picLocks noChangeAspect="1"/>
          </p:cNvPicPr>
          <p:nvPr/>
        </p:nvPicPr>
        <p:blipFill rotWithShape="1">
          <a:blip r:embed="rId4"/>
          <a:srcRect l="13760" r="20911" b="-2"/>
          <a:stretch/>
        </p:blipFill>
        <p:spPr>
          <a:xfrm>
            <a:off x="-1" y="10"/>
            <a:ext cx="4634681" cy="6857990"/>
          </a:xfrm>
          <a:prstGeom prst="rect">
            <a:avLst/>
          </a:prstGeom>
        </p:spPr>
      </p:pic>
    </p:spTree>
    <p:extLst>
      <p:ext uri="{BB962C8B-B14F-4D97-AF65-F5344CB8AC3E}">
        <p14:creationId xmlns:p14="http://schemas.microsoft.com/office/powerpoint/2010/main" val="2434144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E531-E800-4340-A49F-16663EFE060C}"/>
              </a:ext>
            </a:extLst>
          </p:cNvPr>
          <p:cNvSpPr>
            <a:spLocks noGrp="1"/>
          </p:cNvSpPr>
          <p:nvPr>
            <p:ph type="title"/>
          </p:nvPr>
        </p:nvSpPr>
        <p:spPr/>
        <p:txBody>
          <a:bodyPr/>
          <a:lstStyle/>
          <a:p>
            <a:r>
              <a:rPr lang="en-US" dirty="0"/>
              <a:t>Item Response Theory: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29E607-934F-074F-8596-FFDE8CAD9CD5}"/>
                  </a:ext>
                </a:extLst>
              </p:cNvPr>
              <p:cNvSpPr>
                <a:spLocks noGrp="1"/>
              </p:cNvSpPr>
              <p:nvPr>
                <p:ph sz="half" idx="1"/>
              </p:nvPr>
            </p:nvSpPr>
            <p:spPr>
              <a:xfrm>
                <a:off x="1103312" y="2060575"/>
                <a:ext cx="8340726" cy="4197350"/>
              </a:xfrm>
            </p:spPr>
            <p:txBody>
              <a:bodyPr>
                <a:normAutofit/>
              </a:bodyPr>
              <a:lstStyle/>
              <a:p>
                <a:pPr>
                  <a:buFont typeface="+mj-lt"/>
                  <a:buAutoNum type="arabicPeriod"/>
                </a:pPr>
                <a:r>
                  <a:rPr lang="en-US" sz="2000" b="1" dirty="0"/>
                  <a:t>Unidimensional</a:t>
                </a:r>
                <a:r>
                  <a:rPr lang="en-US" sz="2000" dirty="0"/>
                  <a:t>: The underlying trait score being estimated represents one continuous construct (e.g., lifetime depression severity)</a:t>
                </a:r>
              </a:p>
              <a:p>
                <a:pPr>
                  <a:buFont typeface="+mj-lt"/>
                  <a:buAutoNum type="arabicPeriod"/>
                </a:pPr>
                <a:r>
                  <a:rPr lang="en-US" sz="2000" b="1" dirty="0"/>
                  <a:t>Monotonically increasing</a:t>
                </a:r>
                <a:r>
                  <a:rPr lang="en-US" sz="2000" dirty="0"/>
                  <a:t>: As severity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t>) increases, the probability of responding “yes” to any given item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Ρ</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=1)</m:t>
                    </m:r>
                  </m:oMath>
                </a14:m>
                <a:r>
                  <a:rPr lang="en-US" sz="2000" dirty="0"/>
                  <a:t>) also increases</a:t>
                </a:r>
              </a:p>
              <a:p>
                <a:pPr>
                  <a:buFont typeface="+mj-lt"/>
                  <a:buAutoNum type="arabicPeriod"/>
                </a:pPr>
                <a:r>
                  <a:rPr lang="en-US" sz="2000" b="1" dirty="0"/>
                  <a:t>Locally (or conditionally) independent</a:t>
                </a:r>
                <a:r>
                  <a:rPr lang="en-US" sz="2000" dirty="0"/>
                  <a:t>: Given theta, the probabilities of responding “yes” to any pair of items are independent (I), but not necessarily identically distributed (not ID)</a:t>
                </a:r>
                <a:br>
                  <a:rPr lang="en-US" sz="2000" dirty="0"/>
                </a:b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 , </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𝐵</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X</m:t>
                    </m:r>
                    <m:r>
                      <a:rPr lang="en-US" sz="200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𝐴</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𝜃</m:t>
                    </m:r>
                    <m:r>
                      <a:rPr lang="en-US" sz="2000" i="1" dirty="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𝐵</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𝜃</m:t>
                    </m:r>
                    <m:r>
                      <a:rPr lang="en-US" sz="2000" i="1" dirty="0">
                        <a:latin typeface="Cambria Math" panose="02040503050406030204" pitchFamily="18" charset="0"/>
                        <a:ea typeface="Cambria Math" panose="02040503050406030204" pitchFamily="18" charset="0"/>
                      </a:rPr>
                      <m:t>)</m:t>
                    </m:r>
                  </m:oMath>
                </a14:m>
                <a:br>
                  <a:rPr lang="en-US" sz="2000" dirty="0"/>
                </a:b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e>
                      <m:e>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e>
                    </m:d>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𝜎</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𝐵</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𝜃</m:t>
                    </m:r>
                    <m:r>
                      <a:rPr lang="en-US" sz="2000" i="1" dirty="0">
                        <a:latin typeface="Cambria Math" panose="02040503050406030204" pitchFamily="18" charset="0"/>
                        <a:ea typeface="Cambria Math" panose="02040503050406030204" pitchFamily="18" charset="0"/>
                      </a:rPr>
                      <m:t>)</m:t>
                    </m:r>
                  </m:oMath>
                </a14:m>
                <a:endParaRPr lang="en-US" sz="2000" dirty="0"/>
              </a:p>
            </p:txBody>
          </p:sp>
        </mc:Choice>
        <mc:Fallback xmlns="">
          <p:sp>
            <p:nvSpPr>
              <p:cNvPr id="3" name="Content Placeholder 2">
                <a:extLst>
                  <a:ext uri="{FF2B5EF4-FFF2-40B4-BE49-F238E27FC236}">
                    <a16:creationId xmlns:a16="http://schemas.microsoft.com/office/drawing/2014/main" id="{2629E607-934F-074F-8596-FFDE8CAD9CD5}"/>
                  </a:ext>
                </a:extLst>
              </p:cNvPr>
              <p:cNvSpPr>
                <a:spLocks noGrp="1" noRot="1" noChangeAspect="1" noMove="1" noResize="1" noEditPoints="1" noAdjustHandles="1" noChangeArrowheads="1" noChangeShapeType="1" noTextEdit="1"/>
              </p:cNvSpPr>
              <p:nvPr>
                <p:ph sz="half" idx="1"/>
              </p:nvPr>
            </p:nvSpPr>
            <p:spPr>
              <a:xfrm>
                <a:off x="1103312" y="2060575"/>
                <a:ext cx="8340726" cy="4197350"/>
              </a:xfrm>
              <a:blipFill>
                <a:blip r:embed="rId3"/>
                <a:stretch>
                  <a:fillRect l="-304" t="-602"/>
                </a:stretch>
              </a:blipFill>
            </p:spPr>
            <p:txBody>
              <a:bodyPr/>
              <a:lstStyle/>
              <a:p>
                <a:r>
                  <a:rPr lang="en-US">
                    <a:noFill/>
                  </a:rPr>
                  <a:t> </a:t>
                </a:r>
              </a:p>
            </p:txBody>
          </p:sp>
        </mc:Fallback>
      </mc:AlternateContent>
    </p:spTree>
    <p:extLst>
      <p:ext uri="{BB962C8B-B14F-4D97-AF65-F5344CB8AC3E}">
        <p14:creationId xmlns:p14="http://schemas.microsoft.com/office/powerpoint/2010/main" val="3244226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4"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6"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7"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9"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413DABA-DF49-574C-8EB3-FCC3A0C934D9}"/>
              </a:ext>
            </a:extLst>
          </p:cNvPr>
          <p:cNvSpPr>
            <a:spLocks noGrp="1"/>
          </p:cNvSpPr>
          <p:nvPr>
            <p:ph type="title"/>
          </p:nvPr>
        </p:nvSpPr>
        <p:spPr>
          <a:xfrm>
            <a:off x="5282381" y="629266"/>
            <a:ext cx="4767471" cy="1641986"/>
          </a:xfrm>
        </p:spPr>
        <p:txBody>
          <a:bodyPr vert="horz" lIns="91440" tIns="45720" rIns="91440" bIns="45720" rtlCol="0" anchor="t">
            <a:normAutofit/>
          </a:bodyPr>
          <a:lstStyle/>
          <a:p>
            <a:r>
              <a:rPr lang="en-US" dirty="0"/>
              <a:t>IRT: Utility</a:t>
            </a:r>
          </a:p>
        </p:txBody>
      </p:sp>
      <p:pic>
        <p:nvPicPr>
          <p:cNvPr id="5" name="Picture 4">
            <a:extLst>
              <a:ext uri="{FF2B5EF4-FFF2-40B4-BE49-F238E27FC236}">
                <a16:creationId xmlns:a16="http://schemas.microsoft.com/office/drawing/2014/main" id="{281037FC-007C-0A4C-BD57-B6117121A200}"/>
              </a:ext>
            </a:extLst>
          </p:cNvPr>
          <p:cNvPicPr>
            <a:picLocks noChangeAspect="1"/>
          </p:cNvPicPr>
          <p:nvPr/>
        </p:nvPicPr>
        <p:blipFill rotWithShape="1">
          <a:blip r:embed="rId8"/>
          <a:srcRect l="26858" r="39858"/>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831BFE4B-C5D7-9F43-9A75-CDE3D2085772}"/>
              </a:ext>
            </a:extLst>
          </p:cNvPr>
          <p:cNvSpPr>
            <a:spLocks noGrp="1"/>
          </p:cNvSpPr>
          <p:nvPr>
            <p:ph sz="half" idx="1"/>
          </p:nvPr>
        </p:nvSpPr>
        <p:spPr>
          <a:xfrm>
            <a:off x="5282381" y="2438400"/>
            <a:ext cx="4767471" cy="3809999"/>
          </a:xfrm>
        </p:spPr>
        <p:txBody>
          <a:bodyPr vert="horz" lIns="91440" tIns="45720" rIns="91440" bIns="45720" rtlCol="0">
            <a:normAutofit/>
          </a:bodyPr>
          <a:lstStyle/>
          <a:p>
            <a:r>
              <a:rPr lang="en-US" b="1" dirty="0"/>
              <a:t>Pretty Quick</a:t>
            </a:r>
            <a:r>
              <a:rPr lang="en-US" dirty="0"/>
              <a:t>: With some basic knowledge of R, can easily implement (see packages: psych, </a:t>
            </a:r>
            <a:r>
              <a:rPr lang="en-US" dirty="0" err="1"/>
              <a:t>mirt</a:t>
            </a:r>
            <a:r>
              <a:rPr lang="en-US" dirty="0"/>
              <a:t>, </a:t>
            </a:r>
            <a:r>
              <a:rPr lang="en-US" dirty="0" err="1"/>
              <a:t>lordif</a:t>
            </a:r>
            <a:r>
              <a:rPr lang="en-US" dirty="0"/>
              <a:t>, etc.)</a:t>
            </a:r>
          </a:p>
          <a:p>
            <a:r>
              <a:rPr lang="en-US" b="1" dirty="0"/>
              <a:t>Common in psychometrics</a:t>
            </a:r>
            <a:r>
              <a:rPr lang="en-US" dirty="0"/>
              <a:t>: All standardized tests, including adaptive ones, are based on some IRT model</a:t>
            </a:r>
          </a:p>
          <a:p>
            <a:r>
              <a:rPr lang="en-US" b="1" dirty="0"/>
              <a:t>Better estimate of trait</a:t>
            </a:r>
            <a:r>
              <a:rPr lang="en-US" dirty="0"/>
              <a:t>: By not assuming exchangeability, trait estimates are more accurate</a:t>
            </a:r>
          </a:p>
          <a:p>
            <a:r>
              <a:rPr lang="en-US" b="1" dirty="0"/>
              <a:t>Detect bad items and responders </a:t>
            </a:r>
          </a:p>
          <a:p>
            <a:endParaRPr lang="en-US" dirty="0"/>
          </a:p>
        </p:txBody>
      </p:sp>
    </p:spTree>
    <p:extLst>
      <p:ext uri="{BB962C8B-B14F-4D97-AF65-F5344CB8AC3E}">
        <p14:creationId xmlns:p14="http://schemas.microsoft.com/office/powerpoint/2010/main" val="1021671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E0918-63FE-774E-A274-E9D90F2A955F}"/>
              </a:ext>
            </a:extLst>
          </p:cNvPr>
          <p:cNvSpPr>
            <a:spLocks noGrp="1"/>
          </p:cNvSpPr>
          <p:nvPr>
            <p:ph type="title"/>
          </p:nvPr>
        </p:nvSpPr>
        <p:spPr/>
        <p:txBody>
          <a:bodyPr/>
          <a:lstStyle/>
          <a:p>
            <a:r>
              <a:rPr lang="en-US" dirty="0"/>
              <a:t>Types of IRT Models: </a:t>
            </a:r>
            <a:br>
              <a:rPr lang="en-US" dirty="0"/>
            </a:br>
            <a:r>
              <a:rPr lang="en-US" dirty="0"/>
              <a:t>1-Parameter Logistic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A12872-FDCF-4146-A367-7397262D84E1}"/>
                  </a:ext>
                </a:extLst>
              </p:cNvPr>
              <p:cNvSpPr>
                <a:spLocks noGrp="1"/>
              </p:cNvSpPr>
              <p:nvPr>
                <p:ph sz="half" idx="1"/>
              </p:nvPr>
            </p:nvSpPr>
            <p:spPr>
              <a:xfrm>
                <a:off x="1103311" y="2060576"/>
                <a:ext cx="4325939" cy="3354387"/>
              </a:xfrm>
            </p:spPr>
            <p:txBody>
              <a:bodyPr>
                <a:noAutofit/>
              </a:bodyPr>
              <a:lstStyle/>
              <a:p>
                <a:pPr marL="0" indent="0">
                  <a:buNone/>
                </a:pPr>
                <a14:m>
                  <m:oMath xmlns:m="http://schemas.openxmlformats.org/officeDocument/2006/math">
                    <m:r>
                      <a:rPr lang="en-US" sz="4000" b="0" i="1" smtClean="0">
                        <a:latin typeface="Cambria Math" panose="02040503050406030204" pitchFamily="18" charset="0"/>
                      </a:rPr>
                      <m:t>𝑃</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𝑋</m:t>
                        </m:r>
                        <m:r>
                          <a:rPr lang="en-US" sz="4000" b="0" i="1" smtClean="0">
                            <a:latin typeface="Cambria Math" panose="02040503050406030204" pitchFamily="18" charset="0"/>
                          </a:rPr>
                          <m:t>=1</m:t>
                        </m:r>
                      </m:e>
                      <m:e>
                        <m:r>
                          <a:rPr lang="en-US" sz="4000" b="0" i="1" smtClean="0">
                            <a:latin typeface="Cambria Math" panose="02040503050406030204" pitchFamily="18" charset="0"/>
                            <a:ea typeface="Cambria Math" panose="02040503050406030204" pitchFamily="18" charset="0"/>
                          </a:rPr>
                          <m:t>𝜃</m:t>
                        </m:r>
                      </m:e>
                    </m:d>
                    <m:r>
                      <a:rPr lang="en-US" sz="4000" b="0" i="1" smtClean="0">
                        <a:latin typeface="Cambria Math" panose="02040503050406030204" pitchFamily="18" charset="0"/>
                        <a:ea typeface="Cambria Math" panose="02040503050406030204" pitchFamily="18" charset="0"/>
                      </a:rPr>
                      <m:t>=</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𝑒</m:t>
                        </m:r>
                      </m:e>
                      <m:sup>
                        <m:r>
                          <a:rPr lang="en-US" sz="4000" b="0" i="1" smtClean="0">
                            <a:latin typeface="Cambria Math" panose="02040503050406030204" pitchFamily="18" charset="0"/>
                            <a:ea typeface="Cambria Math" panose="02040503050406030204" pitchFamily="18" charset="0"/>
                          </a:rPr>
                          <m:t>𝜃</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𝑏</m:t>
                        </m:r>
                      </m:sup>
                    </m:sSup>
                    <m:r>
                      <a:rPr lang="en-US" sz="4000" b="0" i="1" smtClean="0">
                        <a:latin typeface="Cambria Math" panose="02040503050406030204" pitchFamily="18" charset="0"/>
                        <a:ea typeface="Cambria Math" panose="02040503050406030204" pitchFamily="18" charset="0"/>
                      </a:rPr>
                      <m:t>/(1+</m:t>
                    </m:r>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𝑒</m:t>
                        </m:r>
                      </m:e>
                      <m:sup>
                        <m:r>
                          <a:rPr lang="en-US" sz="4000" i="1">
                            <a:latin typeface="Cambria Math" panose="02040503050406030204" pitchFamily="18" charset="0"/>
                            <a:ea typeface="Cambria Math" panose="02040503050406030204" pitchFamily="18" charset="0"/>
                          </a:rPr>
                          <m:t>𝜃</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𝑏</m:t>
                        </m:r>
                      </m:sup>
                    </m:sSup>
                  </m:oMath>
                </a14:m>
                <a:r>
                  <a:rPr lang="en-US" sz="4000" dirty="0"/>
                  <a:t>), </a:t>
                </a:r>
                <a:r>
                  <a:rPr lang="en-US" sz="3200" dirty="0"/>
                  <a:t>where b is the item location parameter</a:t>
                </a:r>
              </a:p>
            </p:txBody>
          </p:sp>
        </mc:Choice>
        <mc:Fallback xmlns="">
          <p:sp>
            <p:nvSpPr>
              <p:cNvPr id="3" name="Content Placeholder 2">
                <a:extLst>
                  <a:ext uri="{FF2B5EF4-FFF2-40B4-BE49-F238E27FC236}">
                    <a16:creationId xmlns:a16="http://schemas.microsoft.com/office/drawing/2014/main" id="{65A12872-FDCF-4146-A367-7397262D84E1}"/>
                  </a:ext>
                </a:extLst>
              </p:cNvPr>
              <p:cNvSpPr>
                <a:spLocks noGrp="1" noRot="1" noChangeAspect="1" noMove="1" noResize="1" noEditPoints="1" noAdjustHandles="1" noChangeArrowheads="1" noChangeShapeType="1" noTextEdit="1"/>
              </p:cNvSpPr>
              <p:nvPr>
                <p:ph sz="half" idx="1"/>
              </p:nvPr>
            </p:nvSpPr>
            <p:spPr>
              <a:xfrm>
                <a:off x="1103311" y="2060576"/>
                <a:ext cx="4325939" cy="3354387"/>
              </a:xfrm>
              <a:blipFill>
                <a:blip r:embed="rId3"/>
                <a:stretch>
                  <a:fillRect l="-3509"/>
                </a:stretch>
              </a:blipFill>
            </p:spPr>
            <p:txBody>
              <a:bodyPr/>
              <a:lstStyle/>
              <a:p>
                <a:r>
                  <a:rPr lang="en-US">
                    <a:noFill/>
                  </a:rPr>
                  <a:t> </a:t>
                </a:r>
              </a:p>
            </p:txBody>
          </p:sp>
        </mc:Fallback>
      </mc:AlternateContent>
      <p:pic>
        <p:nvPicPr>
          <p:cNvPr id="8" name="Picture 7" descr="A close up of a mans face&#10;&#10;Description automatically generated">
            <a:extLst>
              <a:ext uri="{FF2B5EF4-FFF2-40B4-BE49-F238E27FC236}">
                <a16:creationId xmlns:a16="http://schemas.microsoft.com/office/drawing/2014/main" id="{366B453D-C260-0842-BDE8-157DA8A38A6B}"/>
              </a:ext>
            </a:extLst>
          </p:cNvPr>
          <p:cNvPicPr>
            <a:picLocks noChangeAspect="1"/>
          </p:cNvPicPr>
          <p:nvPr/>
        </p:nvPicPr>
        <p:blipFill>
          <a:blip r:embed="rId4"/>
          <a:stretch>
            <a:fillRect/>
          </a:stretch>
        </p:blipFill>
        <p:spPr>
          <a:xfrm>
            <a:off x="6465889" y="1853248"/>
            <a:ext cx="4622800" cy="4178300"/>
          </a:xfrm>
          <a:prstGeom prst="rect">
            <a:avLst/>
          </a:prstGeom>
        </p:spPr>
      </p:pic>
    </p:spTree>
    <p:extLst>
      <p:ext uri="{BB962C8B-B14F-4D97-AF65-F5344CB8AC3E}">
        <p14:creationId xmlns:p14="http://schemas.microsoft.com/office/powerpoint/2010/main" val="865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E0918-63FE-774E-A274-E9D90F2A955F}"/>
              </a:ext>
            </a:extLst>
          </p:cNvPr>
          <p:cNvSpPr>
            <a:spLocks noGrp="1"/>
          </p:cNvSpPr>
          <p:nvPr>
            <p:ph type="title"/>
          </p:nvPr>
        </p:nvSpPr>
        <p:spPr/>
        <p:txBody>
          <a:bodyPr/>
          <a:lstStyle/>
          <a:p>
            <a:r>
              <a:rPr lang="en-US" dirty="0"/>
              <a:t>Types of IRT Models: </a:t>
            </a:r>
            <a:br>
              <a:rPr lang="en-US" dirty="0"/>
            </a:br>
            <a:r>
              <a:rPr lang="en-US" dirty="0"/>
              <a:t>2-Parameter Logistic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A12872-FDCF-4146-A367-7397262D84E1}"/>
                  </a:ext>
                </a:extLst>
              </p:cNvPr>
              <p:cNvSpPr>
                <a:spLocks noGrp="1"/>
              </p:cNvSpPr>
              <p:nvPr>
                <p:ph sz="half" idx="1"/>
              </p:nvPr>
            </p:nvSpPr>
            <p:spPr>
              <a:xfrm>
                <a:off x="1103310" y="2060576"/>
                <a:ext cx="5183189" cy="3340099"/>
              </a:xfrm>
            </p:spPr>
            <p:txBody>
              <a:bodyPr>
                <a:noAutofit/>
              </a:bodyPr>
              <a:lstStyle/>
              <a:p>
                <a:pPr marL="0" indent="0">
                  <a:buNone/>
                </a:pPr>
                <a14:m>
                  <m:oMath xmlns:m="http://schemas.openxmlformats.org/officeDocument/2006/math">
                    <m:r>
                      <a:rPr lang="en-US" sz="4000" b="0" i="1" smtClean="0">
                        <a:latin typeface="Cambria Math" panose="02040503050406030204" pitchFamily="18" charset="0"/>
                      </a:rPr>
                      <m:t>𝑃</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𝑋</m:t>
                        </m:r>
                        <m:r>
                          <a:rPr lang="en-US" sz="4000" b="0" i="1" smtClean="0">
                            <a:latin typeface="Cambria Math" panose="02040503050406030204" pitchFamily="18" charset="0"/>
                          </a:rPr>
                          <m:t>=1</m:t>
                        </m:r>
                      </m:e>
                      <m:e>
                        <m:r>
                          <a:rPr lang="en-US" sz="4000" b="0" i="1" smtClean="0">
                            <a:latin typeface="Cambria Math" panose="02040503050406030204" pitchFamily="18" charset="0"/>
                            <a:ea typeface="Cambria Math" panose="02040503050406030204" pitchFamily="18" charset="0"/>
                          </a:rPr>
                          <m:t>𝜃</m:t>
                        </m:r>
                      </m:e>
                    </m:d>
                    <m:r>
                      <a:rPr lang="en-US" sz="4000" b="0" i="1" smtClean="0">
                        <a:latin typeface="Cambria Math" panose="02040503050406030204" pitchFamily="18" charset="0"/>
                        <a:ea typeface="Cambria Math" panose="02040503050406030204" pitchFamily="18" charset="0"/>
                      </a:rPr>
                      <m:t>=</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𝑒</m:t>
                        </m:r>
                      </m:e>
                      <m:sup>
                        <m:r>
                          <a:rPr lang="en-US" sz="4000" b="0" i="1" smtClean="0">
                            <a:latin typeface="Cambria Math" panose="02040503050406030204" pitchFamily="18" charset="0"/>
                            <a:ea typeface="Cambria Math" panose="02040503050406030204" pitchFamily="18" charset="0"/>
                          </a:rPr>
                          <m:t>𝑎</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𝜃</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𝑏</m:t>
                        </m:r>
                        <m:r>
                          <a:rPr lang="en-US" sz="4000" b="0" i="1" smtClean="0">
                            <a:latin typeface="Cambria Math" panose="02040503050406030204" pitchFamily="18" charset="0"/>
                            <a:ea typeface="Cambria Math" panose="02040503050406030204" pitchFamily="18" charset="0"/>
                          </a:rPr>
                          <m:t>)</m:t>
                        </m:r>
                      </m:sup>
                    </m:sSup>
                    <m:r>
                      <a:rPr lang="en-US" sz="4000" b="0" i="1" smtClean="0">
                        <a:latin typeface="Cambria Math" panose="02040503050406030204" pitchFamily="18" charset="0"/>
                        <a:ea typeface="Cambria Math" panose="02040503050406030204" pitchFamily="18" charset="0"/>
                      </a:rPr>
                      <m:t>/(1+</m:t>
                    </m:r>
                    <m:sSup>
                      <m:sSupPr>
                        <m:ctrlPr>
                          <a:rPr lang="en-US" sz="4000" i="1">
                            <a:latin typeface="Cambria Math" panose="02040503050406030204" pitchFamily="18" charset="0"/>
                            <a:ea typeface="Cambria Math" panose="02040503050406030204" pitchFamily="18" charset="0"/>
                          </a:rPr>
                        </m:ctrlPr>
                      </m:sSupPr>
                      <m:e>
                        <m:r>
                          <a:rPr lang="en-US" sz="4000" i="1">
                            <a:latin typeface="Cambria Math" panose="02040503050406030204" pitchFamily="18" charset="0"/>
                            <a:ea typeface="Cambria Math" panose="02040503050406030204" pitchFamily="18" charset="0"/>
                          </a:rPr>
                          <m:t>𝑒</m:t>
                        </m:r>
                      </m:e>
                      <m:sup>
                        <m:r>
                          <a:rPr lang="en-US" sz="4000" b="0" i="1" smtClean="0">
                            <a:latin typeface="Cambria Math" panose="02040503050406030204" pitchFamily="18" charset="0"/>
                            <a:ea typeface="Cambria Math" panose="02040503050406030204" pitchFamily="18" charset="0"/>
                          </a:rPr>
                          <m:t>𝑎</m:t>
                        </m:r>
                        <m:r>
                          <a:rPr lang="en-US" sz="4000" b="0" i="1" smtClean="0">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𝜃</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𝑏</m:t>
                        </m:r>
                        <m:r>
                          <a:rPr lang="en-US" sz="4000" b="0" i="1" smtClean="0">
                            <a:latin typeface="Cambria Math" panose="02040503050406030204" pitchFamily="18" charset="0"/>
                            <a:ea typeface="Cambria Math" panose="02040503050406030204" pitchFamily="18" charset="0"/>
                          </a:rPr>
                          <m:t>)</m:t>
                        </m:r>
                      </m:sup>
                    </m:sSup>
                  </m:oMath>
                </a14:m>
                <a:r>
                  <a:rPr lang="en-US" sz="4000" dirty="0"/>
                  <a:t>), </a:t>
                </a:r>
                <a:r>
                  <a:rPr lang="en-US" sz="3200" dirty="0"/>
                  <a:t>where a is the item discrimination parameter</a:t>
                </a:r>
              </a:p>
            </p:txBody>
          </p:sp>
        </mc:Choice>
        <mc:Fallback xmlns="">
          <p:sp>
            <p:nvSpPr>
              <p:cNvPr id="3" name="Content Placeholder 2">
                <a:extLst>
                  <a:ext uri="{FF2B5EF4-FFF2-40B4-BE49-F238E27FC236}">
                    <a16:creationId xmlns:a16="http://schemas.microsoft.com/office/drawing/2014/main" id="{65A12872-FDCF-4146-A367-7397262D84E1}"/>
                  </a:ext>
                </a:extLst>
              </p:cNvPr>
              <p:cNvSpPr>
                <a:spLocks noGrp="1" noRot="1" noChangeAspect="1" noMove="1" noResize="1" noEditPoints="1" noAdjustHandles="1" noChangeArrowheads="1" noChangeShapeType="1" noTextEdit="1"/>
              </p:cNvSpPr>
              <p:nvPr>
                <p:ph sz="half" idx="1"/>
              </p:nvPr>
            </p:nvSpPr>
            <p:spPr>
              <a:xfrm>
                <a:off x="1103310" y="2060576"/>
                <a:ext cx="5183189" cy="3340099"/>
              </a:xfrm>
              <a:blipFill>
                <a:blip r:embed="rId3"/>
                <a:stretch>
                  <a:fillRect l="-2934" r="-4401"/>
                </a:stretch>
              </a:blipFill>
            </p:spPr>
            <p:txBody>
              <a:bodyPr/>
              <a:lstStyle/>
              <a:p>
                <a:r>
                  <a:rPr lang="en-US">
                    <a:noFill/>
                  </a:rPr>
                  <a:t> </a:t>
                </a:r>
              </a:p>
            </p:txBody>
          </p:sp>
        </mc:Fallback>
      </mc:AlternateContent>
      <p:pic>
        <p:nvPicPr>
          <p:cNvPr id="5" name="Picture 4" descr="A close up of a map&#10;&#10;Description automatically generated">
            <a:extLst>
              <a:ext uri="{FF2B5EF4-FFF2-40B4-BE49-F238E27FC236}">
                <a16:creationId xmlns:a16="http://schemas.microsoft.com/office/drawing/2014/main" id="{78ABF44F-39DD-6144-8DC9-C29878AA9BE3}"/>
              </a:ext>
            </a:extLst>
          </p:cNvPr>
          <p:cNvPicPr>
            <a:picLocks noChangeAspect="1"/>
          </p:cNvPicPr>
          <p:nvPr/>
        </p:nvPicPr>
        <p:blipFill>
          <a:blip r:embed="rId4"/>
          <a:stretch>
            <a:fillRect/>
          </a:stretch>
        </p:blipFill>
        <p:spPr>
          <a:xfrm>
            <a:off x="6605589" y="1853248"/>
            <a:ext cx="4483100" cy="3949700"/>
          </a:xfrm>
          <a:prstGeom prst="rect">
            <a:avLst/>
          </a:prstGeom>
        </p:spPr>
      </p:pic>
    </p:spTree>
    <p:extLst>
      <p:ext uri="{BB962C8B-B14F-4D97-AF65-F5344CB8AC3E}">
        <p14:creationId xmlns:p14="http://schemas.microsoft.com/office/powerpoint/2010/main" val="1329374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9D1F4F7-3F3C-E540-9477-715941F48BFB}"/>
              </a:ext>
            </a:extLst>
          </p:cNvPr>
          <p:cNvSpPr>
            <a:spLocks noGrp="1"/>
          </p:cNvSpPr>
          <p:nvPr>
            <p:ph type="title"/>
          </p:nvPr>
        </p:nvSpPr>
        <p:spPr>
          <a:xfrm>
            <a:off x="6742108" y="629266"/>
            <a:ext cx="3307744" cy="1641986"/>
          </a:xfrm>
        </p:spPr>
        <p:txBody>
          <a:bodyPr vert="horz" lIns="91440" tIns="45720" rIns="91440" bIns="45720" rtlCol="0" anchor="t">
            <a:normAutofit/>
          </a:bodyPr>
          <a:lstStyle/>
          <a:p>
            <a:r>
              <a:rPr lang="en-US" dirty="0"/>
              <a:t>And many others!</a:t>
            </a:r>
          </a:p>
        </p:txBody>
      </p:sp>
      <p:pic>
        <p:nvPicPr>
          <p:cNvPr id="6" name="Picture 5" descr="A close up of a map&#10;&#10;Description automatically generated">
            <a:extLst>
              <a:ext uri="{FF2B5EF4-FFF2-40B4-BE49-F238E27FC236}">
                <a16:creationId xmlns:a16="http://schemas.microsoft.com/office/drawing/2014/main" id="{86EA71B1-7D84-204D-A0C8-19CC5742AE0A}"/>
              </a:ext>
            </a:extLst>
          </p:cNvPr>
          <p:cNvPicPr>
            <a:picLocks noChangeAspect="1"/>
          </p:cNvPicPr>
          <p:nvPr/>
        </p:nvPicPr>
        <p:blipFill rotWithShape="1">
          <a:blip r:embed="rId8"/>
          <a:srcRect t="130" r="-2" b="-2"/>
          <a:stretch/>
        </p:blipFill>
        <p:spPr>
          <a:xfrm>
            <a:off x="-2" y="10"/>
            <a:ext cx="6094407" cy="6857990"/>
          </a:xfrm>
          <a:prstGeom prst="rect">
            <a:avLst/>
          </a:prstGeom>
        </p:spPr>
      </p:pic>
      <p:sp>
        <p:nvSpPr>
          <p:cNvPr id="3" name="Content Placeholder 2">
            <a:extLst>
              <a:ext uri="{FF2B5EF4-FFF2-40B4-BE49-F238E27FC236}">
                <a16:creationId xmlns:a16="http://schemas.microsoft.com/office/drawing/2014/main" id="{7724C61A-5D88-FA4A-8F10-528C6CB0F902}"/>
              </a:ext>
            </a:extLst>
          </p:cNvPr>
          <p:cNvSpPr>
            <a:spLocks noGrp="1"/>
          </p:cNvSpPr>
          <p:nvPr>
            <p:ph sz="half" idx="1"/>
          </p:nvPr>
        </p:nvSpPr>
        <p:spPr>
          <a:xfrm>
            <a:off x="6742107" y="2438401"/>
            <a:ext cx="3987805" cy="3790334"/>
          </a:xfrm>
        </p:spPr>
        <p:txBody>
          <a:bodyPr vert="horz" lIns="91440" tIns="45720" rIns="91440" bIns="45720" rtlCol="0">
            <a:normAutofit lnSpcReduction="10000"/>
          </a:bodyPr>
          <a:lstStyle/>
          <a:p>
            <a:r>
              <a:rPr lang="en-US" sz="2000" dirty="0"/>
              <a:t>Unidimensional </a:t>
            </a:r>
          </a:p>
          <a:p>
            <a:pPr lvl="1"/>
            <a:r>
              <a:rPr lang="en-US" sz="2000" dirty="0"/>
              <a:t>1PL</a:t>
            </a:r>
          </a:p>
          <a:p>
            <a:pPr lvl="1"/>
            <a:r>
              <a:rPr lang="en-US" sz="2000" dirty="0"/>
              <a:t>2PL</a:t>
            </a:r>
          </a:p>
          <a:p>
            <a:pPr lvl="1"/>
            <a:r>
              <a:rPr lang="en-US" sz="2000" dirty="0"/>
              <a:t>3PL</a:t>
            </a:r>
          </a:p>
          <a:p>
            <a:pPr lvl="1"/>
            <a:r>
              <a:rPr lang="en-US" sz="2000" dirty="0"/>
              <a:t>…</a:t>
            </a:r>
          </a:p>
          <a:p>
            <a:r>
              <a:rPr lang="en-US" sz="2000" dirty="0"/>
              <a:t>Multidimensional</a:t>
            </a:r>
          </a:p>
          <a:p>
            <a:pPr lvl="1"/>
            <a:r>
              <a:rPr lang="en-US" sz="2000" dirty="0"/>
              <a:t>Correlated Traits</a:t>
            </a:r>
          </a:p>
          <a:p>
            <a:pPr lvl="1"/>
            <a:r>
              <a:rPr lang="en-US" sz="2000" dirty="0"/>
              <a:t>Second-Order</a:t>
            </a:r>
          </a:p>
          <a:p>
            <a:pPr lvl="1"/>
            <a:r>
              <a:rPr lang="en-US" sz="2000" dirty="0"/>
              <a:t>Bifactor</a:t>
            </a:r>
          </a:p>
          <a:p>
            <a:endParaRPr lang="en-US" dirty="0"/>
          </a:p>
          <a:p>
            <a:endParaRPr lang="en-US" dirty="0"/>
          </a:p>
        </p:txBody>
      </p:sp>
    </p:spTree>
    <p:extLst>
      <p:ext uri="{BB962C8B-B14F-4D97-AF65-F5344CB8AC3E}">
        <p14:creationId xmlns:p14="http://schemas.microsoft.com/office/powerpoint/2010/main" val="3177622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8FE1-0B2A-E44E-8513-AFAE5604229A}"/>
              </a:ext>
            </a:extLst>
          </p:cNvPr>
          <p:cNvSpPr>
            <a:spLocks noGrp="1"/>
          </p:cNvSpPr>
          <p:nvPr>
            <p:ph type="title"/>
          </p:nvPr>
        </p:nvSpPr>
        <p:spPr/>
        <p:txBody>
          <a:bodyPr/>
          <a:lstStyle/>
          <a:p>
            <a:r>
              <a:rPr lang="en-US" dirty="0"/>
              <a:t>IRT: Drawbacks</a:t>
            </a:r>
          </a:p>
        </p:txBody>
      </p:sp>
      <p:sp>
        <p:nvSpPr>
          <p:cNvPr id="3" name="Content Placeholder 2">
            <a:extLst>
              <a:ext uri="{FF2B5EF4-FFF2-40B4-BE49-F238E27FC236}">
                <a16:creationId xmlns:a16="http://schemas.microsoft.com/office/drawing/2014/main" id="{4C72FE87-6D4A-6745-8645-52AD9EDDA960}"/>
              </a:ext>
            </a:extLst>
          </p:cNvPr>
          <p:cNvSpPr>
            <a:spLocks noGrp="1"/>
          </p:cNvSpPr>
          <p:nvPr>
            <p:ph sz="half" idx="1"/>
          </p:nvPr>
        </p:nvSpPr>
        <p:spPr/>
        <p:txBody>
          <a:bodyPr>
            <a:normAutofit/>
          </a:bodyPr>
          <a:lstStyle/>
          <a:p>
            <a:r>
              <a:rPr lang="en-US" sz="2000" b="1" dirty="0"/>
              <a:t>Need a lot of data</a:t>
            </a:r>
            <a:r>
              <a:rPr lang="en-US" sz="2000" dirty="0"/>
              <a:t>: To accurately estimate parameters, you’ll need more and more data as your models get more complex</a:t>
            </a:r>
          </a:p>
          <a:p>
            <a:r>
              <a:rPr lang="en-US" sz="2000" b="1" dirty="0"/>
              <a:t>Risk of over-fitting</a:t>
            </a:r>
            <a:r>
              <a:rPr lang="en-US" sz="2000" dirty="0"/>
              <a:t>: Model fit indices will often indicate that more complex models are better, but not always true</a:t>
            </a:r>
          </a:p>
          <a:p>
            <a:r>
              <a:rPr lang="en-US" sz="2000" b="1" dirty="0"/>
              <a:t>Requires knowledge</a:t>
            </a:r>
            <a:r>
              <a:rPr lang="en-US" sz="2000" dirty="0"/>
              <a:t>: Fitting IRT models isn’t easy. But all good science is difficult 🤷‍♀️</a:t>
            </a:r>
          </a:p>
        </p:txBody>
      </p:sp>
      <p:sp>
        <p:nvSpPr>
          <p:cNvPr id="4" name="Content Placeholder 3">
            <a:extLst>
              <a:ext uri="{FF2B5EF4-FFF2-40B4-BE49-F238E27FC236}">
                <a16:creationId xmlns:a16="http://schemas.microsoft.com/office/drawing/2014/main" id="{B983F4F4-3EEE-6C44-9E4A-8F4D6F18CBC7}"/>
              </a:ext>
            </a:extLst>
          </p:cNvPr>
          <p:cNvSpPr>
            <a:spLocks noGrp="1"/>
          </p:cNvSpPr>
          <p:nvPr>
            <p:ph sz="half" idx="2"/>
          </p:nvPr>
        </p:nvSpPr>
        <p:spPr>
          <a:xfrm>
            <a:off x="5654493" y="2056093"/>
            <a:ext cx="5746932" cy="1372907"/>
          </a:xfrm>
        </p:spPr>
        <p:txBody>
          <a:bodyPr>
            <a:noAutofit/>
          </a:bodyPr>
          <a:lstStyle/>
          <a:p>
            <a:pPr marL="0" indent="0">
              <a:buNone/>
            </a:pPr>
            <a:r>
              <a:rPr lang="en-US" sz="2800" b="1" dirty="0"/>
              <a:t>Not enough data? Not enough expertise? </a:t>
            </a:r>
            <a:r>
              <a:rPr lang="en-US" sz="2800" dirty="0"/>
              <a:t>Use scales that have already been calibrated</a:t>
            </a:r>
          </a:p>
        </p:txBody>
      </p:sp>
      <p:pic>
        <p:nvPicPr>
          <p:cNvPr id="6" name="Picture 5" descr="A close up of a logo&#10;&#10;Description automatically generated">
            <a:extLst>
              <a:ext uri="{FF2B5EF4-FFF2-40B4-BE49-F238E27FC236}">
                <a16:creationId xmlns:a16="http://schemas.microsoft.com/office/drawing/2014/main" id="{931D6E97-F283-CA4D-B879-509192D268D4}"/>
              </a:ext>
            </a:extLst>
          </p:cNvPr>
          <p:cNvPicPr>
            <a:picLocks noChangeAspect="1"/>
          </p:cNvPicPr>
          <p:nvPr/>
        </p:nvPicPr>
        <p:blipFill>
          <a:blip r:embed="rId3"/>
          <a:stretch>
            <a:fillRect/>
          </a:stretch>
        </p:blipFill>
        <p:spPr>
          <a:xfrm>
            <a:off x="6483168" y="3631845"/>
            <a:ext cx="4089582" cy="2928343"/>
          </a:xfrm>
          <a:prstGeom prst="rect">
            <a:avLst/>
          </a:prstGeom>
        </p:spPr>
      </p:pic>
    </p:spTree>
    <p:extLst>
      <p:ext uri="{BB962C8B-B14F-4D97-AF65-F5344CB8AC3E}">
        <p14:creationId xmlns:p14="http://schemas.microsoft.com/office/powerpoint/2010/main" val="2273771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168DD8F-3B39-AD46-8D86-C715C7E36BCD}"/>
              </a:ext>
            </a:extLst>
          </p:cNvPr>
          <p:cNvSpPr>
            <a:spLocks noGrp="1"/>
          </p:cNvSpPr>
          <p:nvPr>
            <p:ph type="title"/>
          </p:nvPr>
        </p:nvSpPr>
        <p:spPr>
          <a:xfrm>
            <a:off x="648930" y="629267"/>
            <a:ext cx="9252154" cy="1016654"/>
          </a:xfrm>
        </p:spPr>
        <p:txBody>
          <a:bodyPr>
            <a:normAutofit/>
          </a:bodyPr>
          <a:lstStyle/>
          <a:p>
            <a:r>
              <a:rPr lang="en-US">
                <a:solidFill>
                  <a:srgbClr val="EBEBEB"/>
                </a:solidFill>
              </a:rPr>
              <a:t>Introduction</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ECD4717-07DA-8B4C-B522-9D4A0F01304C}"/>
              </a:ext>
            </a:extLst>
          </p:cNvPr>
          <p:cNvSpPr>
            <a:spLocks noGrp="1"/>
          </p:cNvSpPr>
          <p:nvPr>
            <p:ph idx="1"/>
          </p:nvPr>
        </p:nvSpPr>
        <p:spPr>
          <a:xfrm>
            <a:off x="648931" y="2548281"/>
            <a:ext cx="5122606" cy="3658689"/>
          </a:xfrm>
        </p:spPr>
        <p:txBody>
          <a:bodyPr>
            <a:normAutofit/>
          </a:bodyPr>
          <a:lstStyle/>
          <a:p>
            <a:r>
              <a:rPr lang="en-US" dirty="0"/>
              <a:t>Graduated from Oberlin College and Conservatory in May 2018</a:t>
            </a:r>
          </a:p>
          <a:p>
            <a:endParaRPr lang="en-US" dirty="0"/>
          </a:p>
          <a:p>
            <a:r>
              <a:rPr lang="en-US" dirty="0"/>
              <a:t>Currently work as a data analyst for Dr. Ruben Gur at the Brain Behavior Laboratory</a:t>
            </a:r>
          </a:p>
          <a:p>
            <a:endParaRPr lang="en-US" dirty="0"/>
          </a:p>
          <a:p>
            <a:r>
              <a:rPr lang="en-US" dirty="0"/>
              <a:t>Plan on pursuing a PhD in Clinical Psychology and an MS in Statistics</a:t>
            </a:r>
          </a:p>
          <a:p>
            <a:endParaRPr lang="en-US" dirty="0"/>
          </a:p>
          <a:p>
            <a:endParaRPr lang="en-US" dirty="0"/>
          </a:p>
        </p:txBody>
      </p:sp>
      <p:pic>
        <p:nvPicPr>
          <p:cNvPr id="4" name="Picture 3" descr="A close up of a cat&#10;&#10;Description automatically generated">
            <a:extLst>
              <a:ext uri="{FF2B5EF4-FFF2-40B4-BE49-F238E27FC236}">
                <a16:creationId xmlns:a16="http://schemas.microsoft.com/office/drawing/2014/main" id="{8FB310C5-C2AF-7A4A-B1C4-106761B18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384" y="2548281"/>
            <a:ext cx="4882690" cy="3662018"/>
          </a:xfrm>
          <a:prstGeom prst="rect">
            <a:avLst/>
          </a:prstGeom>
          <a:effectLst/>
        </p:spPr>
      </p:pic>
    </p:spTree>
    <p:extLst>
      <p:ext uri="{BB962C8B-B14F-4D97-AF65-F5344CB8AC3E}">
        <p14:creationId xmlns:p14="http://schemas.microsoft.com/office/powerpoint/2010/main" val="373648431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1EAC7-F4EC-9A4A-B70E-4723DC36BDB7}"/>
              </a:ext>
            </a:extLst>
          </p:cNvPr>
          <p:cNvSpPr>
            <a:spLocks noGrp="1"/>
          </p:cNvSpPr>
          <p:nvPr>
            <p:ph type="title"/>
          </p:nvPr>
        </p:nvSpPr>
        <p:spPr>
          <a:xfrm>
            <a:off x="648931" y="629266"/>
            <a:ext cx="4166510" cy="1622321"/>
          </a:xfrm>
        </p:spPr>
        <p:txBody>
          <a:bodyPr>
            <a:normAutofit/>
          </a:bodyPr>
          <a:lstStyle/>
          <a:p>
            <a:r>
              <a:rPr lang="en-US">
                <a:solidFill>
                  <a:srgbClr val="EBEBEB"/>
                </a:solidFill>
              </a:rPr>
              <a:t>Ruben Gur</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Content Placeholder 3">
            <a:extLst>
              <a:ext uri="{FF2B5EF4-FFF2-40B4-BE49-F238E27FC236}">
                <a16:creationId xmlns:a16="http://schemas.microsoft.com/office/drawing/2014/main" id="{DC853E86-BFF9-3643-ADC8-5F405816D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083" y="647698"/>
            <a:ext cx="4505706" cy="5562601"/>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9D47487-7661-B242-8E16-EDF69F3F61BB}"/>
              </a:ext>
            </a:extLst>
          </p:cNvPr>
          <p:cNvSpPr>
            <a:spLocks noGrp="1"/>
          </p:cNvSpPr>
          <p:nvPr>
            <p:ph idx="1"/>
          </p:nvPr>
        </p:nvSpPr>
        <p:spPr>
          <a:xfrm>
            <a:off x="648931" y="1728788"/>
            <a:ext cx="4166509" cy="4495031"/>
          </a:xfrm>
        </p:spPr>
        <p:txBody>
          <a:bodyPr>
            <a:normAutofit/>
          </a:bodyPr>
          <a:lstStyle/>
          <a:p>
            <a:pPr>
              <a:lnSpc>
                <a:spcPct val="90000"/>
              </a:lnSpc>
            </a:pPr>
            <a:r>
              <a:rPr lang="en-US" dirty="0">
                <a:solidFill>
                  <a:srgbClr val="EBEBEB"/>
                </a:solidFill>
              </a:rPr>
              <a:t>Professor in Psychiatry, Radiology and Neurology, and Director of the Brain Behavior Laboratory and the Center for Neuroimaging in Psychiatry</a:t>
            </a:r>
          </a:p>
          <a:p>
            <a:pPr>
              <a:lnSpc>
                <a:spcPct val="90000"/>
              </a:lnSpc>
            </a:pPr>
            <a:endParaRPr lang="en-US" dirty="0">
              <a:solidFill>
                <a:srgbClr val="EBEBEB"/>
              </a:solidFill>
            </a:endParaRPr>
          </a:p>
          <a:p>
            <a:pPr>
              <a:lnSpc>
                <a:spcPct val="90000"/>
              </a:lnSpc>
            </a:pPr>
            <a:r>
              <a:rPr lang="en-US" dirty="0">
                <a:solidFill>
                  <a:srgbClr val="EBEBEB"/>
                </a:solidFill>
              </a:rPr>
              <a:t>Discovered that blood flow changes when you perform a difficult cognitive task versus while at rest</a:t>
            </a:r>
          </a:p>
          <a:p>
            <a:pPr>
              <a:lnSpc>
                <a:spcPct val="90000"/>
              </a:lnSpc>
            </a:pPr>
            <a:endParaRPr lang="en-US" dirty="0">
              <a:solidFill>
                <a:srgbClr val="EBEBEB"/>
              </a:solidFill>
            </a:endParaRPr>
          </a:p>
          <a:p>
            <a:pPr>
              <a:lnSpc>
                <a:spcPct val="90000"/>
              </a:lnSpc>
            </a:pPr>
            <a:r>
              <a:rPr lang="en-US" dirty="0">
                <a:solidFill>
                  <a:srgbClr val="EBEBEB"/>
                </a:solidFill>
              </a:rPr>
              <a:t>Created the Computerized Neurocognitive Battery (CNB)</a:t>
            </a:r>
          </a:p>
          <a:p>
            <a:pPr>
              <a:lnSpc>
                <a:spcPct val="90000"/>
              </a:lnSpc>
            </a:pPr>
            <a:endParaRPr lang="en-US" sz="1700" dirty="0">
              <a:solidFill>
                <a:srgbClr val="EBEBEB"/>
              </a:solidFill>
            </a:endParaRPr>
          </a:p>
          <a:p>
            <a:pPr>
              <a:lnSpc>
                <a:spcPct val="90000"/>
              </a:lnSpc>
            </a:pPr>
            <a:endParaRPr lang="en-US" sz="1700" dirty="0">
              <a:solidFill>
                <a:srgbClr val="EBEBEB"/>
              </a:solidFill>
            </a:endParaRPr>
          </a:p>
        </p:txBody>
      </p:sp>
    </p:spTree>
    <p:extLst>
      <p:ext uri="{BB962C8B-B14F-4D97-AF65-F5344CB8AC3E}">
        <p14:creationId xmlns:p14="http://schemas.microsoft.com/office/powerpoint/2010/main" val="60310017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1B8E92-CB6C-D74C-BE84-D83BF10F4E35}"/>
              </a:ext>
            </a:extLst>
          </p:cNvPr>
          <p:cNvPicPr>
            <a:picLocks noChangeAspect="1"/>
          </p:cNvPicPr>
          <p:nvPr/>
        </p:nvPicPr>
        <p:blipFill rotWithShape="1">
          <a:blip r:embed="rId4">
            <a:duotone>
              <a:prstClr val="black"/>
              <a:schemeClr val="accent5">
                <a:tint val="45000"/>
                <a:satMod val="400000"/>
              </a:schemeClr>
            </a:duotone>
            <a:alphaModFix amt="1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62B5E27-9EB6-A040-9295-7BC900AE8827}"/>
              </a:ext>
            </a:extLst>
          </p:cNvPr>
          <p:cNvSpPr>
            <a:spLocks noGrp="1"/>
          </p:cNvSpPr>
          <p:nvPr>
            <p:ph type="title"/>
          </p:nvPr>
        </p:nvSpPr>
        <p:spPr>
          <a:xfrm>
            <a:off x="646111" y="452718"/>
            <a:ext cx="9404723" cy="1400530"/>
          </a:xfrm>
        </p:spPr>
        <p:txBody>
          <a:bodyPr>
            <a:normAutofit/>
          </a:bodyPr>
          <a:lstStyle/>
          <a:p>
            <a:r>
              <a:rPr lang="en-US" dirty="0"/>
              <a:t>Overview</a:t>
            </a:r>
          </a:p>
        </p:txBody>
      </p:sp>
      <p:sp>
        <p:nvSpPr>
          <p:cNvPr id="11"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DE97CDC-DB12-5541-AE32-635F9D39FFF9}"/>
              </a:ext>
            </a:extLst>
          </p:cNvPr>
          <p:cNvSpPr>
            <a:spLocks noGrp="1"/>
          </p:cNvSpPr>
          <p:nvPr>
            <p:ph idx="1"/>
          </p:nvPr>
        </p:nvSpPr>
        <p:spPr>
          <a:xfrm>
            <a:off x="1104293" y="2767293"/>
            <a:ext cx="8946541" cy="4195481"/>
          </a:xfrm>
        </p:spPr>
        <p:txBody>
          <a:bodyPr anchor="ctr">
            <a:normAutofit/>
          </a:bodyPr>
          <a:lstStyle/>
          <a:p>
            <a:r>
              <a:rPr lang="en-US" sz="2800" dirty="0"/>
              <a:t>Depression measurement</a:t>
            </a:r>
          </a:p>
          <a:p>
            <a:pPr lvl="1"/>
            <a:r>
              <a:rPr lang="en-US" sz="2800" dirty="0"/>
              <a:t>PHQ-9</a:t>
            </a:r>
          </a:p>
          <a:p>
            <a:pPr lvl="1"/>
            <a:r>
              <a:rPr lang="en-US" sz="2800" dirty="0"/>
              <a:t>GOASSESS Depression</a:t>
            </a:r>
          </a:p>
          <a:p>
            <a:r>
              <a:rPr lang="en-US" sz="2800" dirty="0"/>
              <a:t>Classical Test Theory</a:t>
            </a:r>
          </a:p>
          <a:p>
            <a:pPr lvl="1"/>
            <a:r>
              <a:rPr lang="en-US" sz="2800" dirty="0"/>
              <a:t>Assumptions, Utility, Drawbacks</a:t>
            </a:r>
          </a:p>
          <a:p>
            <a:r>
              <a:rPr lang="en-US" sz="2800" dirty="0"/>
              <a:t>Item Response Theory</a:t>
            </a:r>
          </a:p>
          <a:p>
            <a:pPr lvl="1"/>
            <a:r>
              <a:rPr lang="en-US" sz="2800" dirty="0"/>
              <a:t>Assumptions, Utility, Drawbacks</a:t>
            </a:r>
          </a:p>
          <a:p>
            <a:pPr lvl="1"/>
            <a:endParaRPr lang="en-US" dirty="0"/>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84887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D4E2-9DDE-004F-B2A5-D090BDCA0D4E}"/>
              </a:ext>
            </a:extLst>
          </p:cNvPr>
          <p:cNvSpPr>
            <a:spLocks noGrp="1"/>
          </p:cNvSpPr>
          <p:nvPr>
            <p:ph type="title"/>
          </p:nvPr>
        </p:nvSpPr>
        <p:spPr/>
        <p:txBody>
          <a:bodyPr/>
          <a:lstStyle/>
          <a:p>
            <a:r>
              <a:rPr lang="en-US" dirty="0"/>
              <a:t>PHQ-9</a:t>
            </a:r>
            <a:br>
              <a:rPr lang="en-US" dirty="0"/>
            </a:br>
            <a:r>
              <a:rPr lang="en-US" sz="2000" dirty="0"/>
              <a:t>Over the past two weeks…</a:t>
            </a:r>
            <a:br>
              <a:rPr lang="en-US" dirty="0"/>
            </a:br>
            <a:r>
              <a:rPr lang="en-US" sz="2000" dirty="0"/>
              <a:t>(0-Not at all, 1-Several days, 2-More than half the days, 3-Nearly every day)</a:t>
            </a:r>
          </a:p>
        </p:txBody>
      </p:sp>
      <p:sp>
        <p:nvSpPr>
          <p:cNvPr id="4" name="Content Placeholder 3">
            <a:extLst>
              <a:ext uri="{FF2B5EF4-FFF2-40B4-BE49-F238E27FC236}">
                <a16:creationId xmlns:a16="http://schemas.microsoft.com/office/drawing/2014/main" id="{1FEB3C8C-955A-B148-8E35-37BFF3ADE218}"/>
              </a:ext>
            </a:extLst>
          </p:cNvPr>
          <p:cNvSpPr>
            <a:spLocks noGrp="1"/>
          </p:cNvSpPr>
          <p:nvPr>
            <p:ph sz="half" idx="1"/>
          </p:nvPr>
        </p:nvSpPr>
        <p:spPr/>
        <p:txBody>
          <a:bodyPr/>
          <a:lstStyle/>
          <a:p>
            <a:pPr>
              <a:buFont typeface="+mj-lt"/>
              <a:buAutoNum type="arabicPeriod"/>
            </a:pPr>
            <a:r>
              <a:rPr lang="en-US" dirty="0"/>
              <a:t>Little interest or pleasure in doing things</a:t>
            </a:r>
          </a:p>
          <a:p>
            <a:pPr>
              <a:buFont typeface="+mj-lt"/>
              <a:buAutoNum type="arabicPeriod"/>
            </a:pPr>
            <a:r>
              <a:rPr lang="en-US" dirty="0"/>
              <a:t>Feeling down, depressed, or hopeless</a:t>
            </a:r>
          </a:p>
          <a:p>
            <a:pPr>
              <a:buFont typeface="+mj-lt"/>
              <a:buAutoNum type="arabicPeriod"/>
            </a:pPr>
            <a:r>
              <a:rPr lang="en-US" dirty="0"/>
              <a:t>Trouble falling or staying asleep, or sleeping too much</a:t>
            </a:r>
          </a:p>
          <a:p>
            <a:pPr>
              <a:buFont typeface="+mj-lt"/>
              <a:buAutoNum type="arabicPeriod"/>
            </a:pPr>
            <a:r>
              <a:rPr lang="en-US" dirty="0"/>
              <a:t>Feeling tired or having little energy</a:t>
            </a:r>
          </a:p>
          <a:p>
            <a:pPr>
              <a:buFont typeface="+mj-lt"/>
              <a:buAutoNum type="arabicPeriod"/>
            </a:pPr>
            <a:r>
              <a:rPr lang="en-US" dirty="0"/>
              <a:t>Poor appetite or overeating</a:t>
            </a:r>
          </a:p>
          <a:p>
            <a:pPr>
              <a:buFont typeface="+mj-lt"/>
              <a:buAutoNum type="arabicPeriod"/>
            </a:pPr>
            <a:r>
              <a:rPr lang="en-US" dirty="0"/>
              <a:t>Feeling bad about yourself – or that you are a failure or have let yourself or your family down</a:t>
            </a:r>
          </a:p>
        </p:txBody>
      </p:sp>
      <p:sp>
        <p:nvSpPr>
          <p:cNvPr id="5" name="Content Placeholder 4">
            <a:extLst>
              <a:ext uri="{FF2B5EF4-FFF2-40B4-BE49-F238E27FC236}">
                <a16:creationId xmlns:a16="http://schemas.microsoft.com/office/drawing/2014/main" id="{F590AE0D-7C00-9943-8EDA-8F47CF0EB094}"/>
              </a:ext>
            </a:extLst>
          </p:cNvPr>
          <p:cNvSpPr>
            <a:spLocks noGrp="1"/>
          </p:cNvSpPr>
          <p:nvPr>
            <p:ph sz="half" idx="2"/>
          </p:nvPr>
        </p:nvSpPr>
        <p:spPr/>
        <p:txBody>
          <a:bodyPr/>
          <a:lstStyle/>
          <a:p>
            <a:pPr>
              <a:buFont typeface="+mj-lt"/>
              <a:buAutoNum type="arabicPeriod" startAt="7"/>
            </a:pPr>
            <a:r>
              <a:rPr lang="en-US" dirty="0"/>
              <a:t>Trouble concentrating on things, such as reading the newspaper or watching television</a:t>
            </a:r>
          </a:p>
          <a:p>
            <a:pPr>
              <a:buFont typeface="+mj-lt"/>
              <a:buAutoNum type="arabicPeriod" startAt="7"/>
            </a:pPr>
            <a:r>
              <a:rPr lang="en-US" dirty="0"/>
              <a:t>Moving or speaking so slowly that other people could have noticed. Or the opposite – being so </a:t>
            </a:r>
            <a:r>
              <a:rPr lang="en-US" dirty="0" err="1"/>
              <a:t>figety</a:t>
            </a:r>
            <a:r>
              <a:rPr lang="en-US" dirty="0"/>
              <a:t> or restless that you have been moving around a lot more than usual</a:t>
            </a:r>
          </a:p>
          <a:p>
            <a:pPr>
              <a:buFont typeface="+mj-lt"/>
              <a:buAutoNum type="arabicPeriod" startAt="7"/>
            </a:pPr>
            <a:r>
              <a:rPr lang="en-US" dirty="0"/>
              <a:t>Thoughts that you would be better off dead, or of hurting yourself</a:t>
            </a:r>
          </a:p>
        </p:txBody>
      </p:sp>
    </p:spTree>
    <p:extLst>
      <p:ext uri="{BB962C8B-B14F-4D97-AF65-F5344CB8AC3E}">
        <p14:creationId xmlns:p14="http://schemas.microsoft.com/office/powerpoint/2010/main" val="2837917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BD4E2-9DDE-004F-B2A5-D090BDCA0D4E}"/>
              </a:ext>
            </a:extLst>
          </p:cNvPr>
          <p:cNvSpPr>
            <a:spLocks noGrp="1"/>
          </p:cNvSpPr>
          <p:nvPr>
            <p:ph type="title"/>
          </p:nvPr>
        </p:nvSpPr>
        <p:spPr/>
        <p:txBody>
          <a:bodyPr/>
          <a:lstStyle/>
          <a:p>
            <a:r>
              <a:rPr lang="en-US" dirty="0"/>
              <a:t>GOASSESS Depression</a:t>
            </a:r>
            <a:br>
              <a:rPr lang="en-US" dirty="0"/>
            </a:br>
            <a:r>
              <a:rPr lang="en-US" sz="2000" dirty="0"/>
              <a:t>(0-No, 1-Yes)</a:t>
            </a:r>
          </a:p>
        </p:txBody>
      </p:sp>
      <p:sp>
        <p:nvSpPr>
          <p:cNvPr id="4" name="Content Placeholder 3">
            <a:extLst>
              <a:ext uri="{FF2B5EF4-FFF2-40B4-BE49-F238E27FC236}">
                <a16:creationId xmlns:a16="http://schemas.microsoft.com/office/drawing/2014/main" id="{1FEB3C8C-955A-B148-8E35-37BFF3ADE218}"/>
              </a:ext>
            </a:extLst>
          </p:cNvPr>
          <p:cNvSpPr>
            <a:spLocks noGrp="1"/>
          </p:cNvSpPr>
          <p:nvPr>
            <p:ph sz="half" idx="1"/>
          </p:nvPr>
        </p:nvSpPr>
        <p:spPr>
          <a:xfrm>
            <a:off x="1103312" y="2060575"/>
            <a:ext cx="4396341" cy="4454525"/>
          </a:xfrm>
        </p:spPr>
        <p:txBody>
          <a:bodyPr>
            <a:noAutofit/>
          </a:bodyPr>
          <a:lstStyle/>
          <a:p>
            <a:pPr marL="0" indent="0">
              <a:buNone/>
            </a:pPr>
            <a:r>
              <a:rPr lang="en-US" sz="1600" dirty="0"/>
              <a:t>Has there ever been a time…</a:t>
            </a:r>
          </a:p>
          <a:p>
            <a:pPr>
              <a:buFont typeface="+mj-lt"/>
              <a:buAutoNum type="arabicPeriod"/>
            </a:pPr>
            <a:r>
              <a:rPr lang="en-US" sz="1600" dirty="0"/>
              <a:t>when you felt sad or depressed most of the time?</a:t>
            </a:r>
          </a:p>
          <a:p>
            <a:pPr>
              <a:buFont typeface="+mj-lt"/>
              <a:buAutoNum type="arabicPeriod"/>
            </a:pPr>
            <a:r>
              <a:rPr lang="en-US" sz="1600" dirty="0"/>
              <a:t>when you cried a lot, or felt like crying?</a:t>
            </a:r>
          </a:p>
          <a:p>
            <a:pPr>
              <a:buFont typeface="+mj-lt"/>
              <a:buAutoNum type="arabicPeriod"/>
            </a:pPr>
            <a:r>
              <a:rPr lang="en-US" sz="1600" dirty="0"/>
              <a:t>when you felt grouchy, irritable, or in a bad mood most of the time; even little things would make you mad?</a:t>
            </a:r>
          </a:p>
          <a:p>
            <a:pPr>
              <a:buFont typeface="+mj-lt"/>
              <a:buAutoNum type="arabicPeriod"/>
            </a:pPr>
            <a:r>
              <a:rPr lang="en-US" sz="1600" dirty="0"/>
              <a:t>when nothing was fun for you and you just weren’t interested in anything?</a:t>
            </a:r>
            <a:br>
              <a:rPr lang="en-US" sz="1600" dirty="0"/>
            </a:br>
            <a:br>
              <a:rPr lang="en-US" sz="1600" dirty="0"/>
            </a:br>
            <a:br>
              <a:rPr lang="en-US" sz="1600" dirty="0"/>
            </a:br>
            <a:r>
              <a:rPr lang="en-US" sz="1400" i="1" dirty="0"/>
              <a:t>(Continue if most of day for at least 1 week)</a:t>
            </a:r>
          </a:p>
        </p:txBody>
      </p:sp>
      <p:sp>
        <p:nvSpPr>
          <p:cNvPr id="5" name="Content Placeholder 4">
            <a:extLst>
              <a:ext uri="{FF2B5EF4-FFF2-40B4-BE49-F238E27FC236}">
                <a16:creationId xmlns:a16="http://schemas.microsoft.com/office/drawing/2014/main" id="{F590AE0D-7C00-9943-8EDA-8F47CF0EB094}"/>
              </a:ext>
            </a:extLst>
          </p:cNvPr>
          <p:cNvSpPr>
            <a:spLocks noGrp="1"/>
          </p:cNvSpPr>
          <p:nvPr>
            <p:ph sz="half" idx="2"/>
          </p:nvPr>
        </p:nvSpPr>
        <p:spPr>
          <a:xfrm>
            <a:off x="5654493" y="1328877"/>
            <a:ext cx="4889682" cy="5186223"/>
          </a:xfrm>
        </p:spPr>
        <p:txBody>
          <a:bodyPr>
            <a:normAutofit/>
          </a:bodyPr>
          <a:lstStyle/>
          <a:p>
            <a:pPr marL="0" indent="0">
              <a:buNone/>
            </a:pPr>
            <a:r>
              <a:rPr lang="en-US" sz="1600" dirty="0"/>
              <a:t>During this time did you…</a:t>
            </a:r>
          </a:p>
          <a:p>
            <a:pPr>
              <a:buFont typeface="+mj-lt"/>
              <a:buAutoNum type="arabicPeriod" startAt="5"/>
            </a:pPr>
            <a:r>
              <a:rPr lang="en-US" sz="1600" dirty="0"/>
              <a:t>have problems falling asleep, waking up before you had to, or sleeping more than usual for you?</a:t>
            </a:r>
          </a:p>
          <a:p>
            <a:pPr>
              <a:buFont typeface="+mj-lt"/>
              <a:buAutoNum type="arabicPeriod" startAt="5"/>
            </a:pPr>
            <a:r>
              <a:rPr lang="en-US" sz="1600" dirty="0"/>
              <a:t>eat less or more, or feel less or more hungry than usual?</a:t>
            </a:r>
          </a:p>
          <a:p>
            <a:pPr>
              <a:buFont typeface="+mj-lt"/>
              <a:buAutoNum type="arabicPeriod" startAt="5"/>
            </a:pPr>
            <a:r>
              <a:rPr lang="en-US" sz="1600" dirty="0"/>
              <a:t>have trouble sitting still or feel like you had to keep moving around OR did you move or think more slowly than usual?</a:t>
            </a:r>
          </a:p>
          <a:p>
            <a:pPr>
              <a:buFont typeface="+mj-lt"/>
              <a:buAutoNum type="arabicPeriod" startAt="5"/>
            </a:pPr>
            <a:r>
              <a:rPr lang="en-US" sz="1600" dirty="0"/>
              <a:t>feel really tired or have less energy than usual?</a:t>
            </a:r>
          </a:p>
          <a:p>
            <a:pPr>
              <a:buFont typeface="+mj-lt"/>
              <a:buAutoNum type="arabicPeriod" startAt="5"/>
            </a:pPr>
            <a:r>
              <a:rPr lang="en-US" sz="1600" dirty="0"/>
              <a:t>have problems keepings your mind on things (like homework), remembering things, thinking clearly or making decisions?</a:t>
            </a:r>
          </a:p>
          <a:p>
            <a:pPr>
              <a:buFont typeface="+mj-lt"/>
              <a:buAutoNum type="arabicPeriod" startAt="5"/>
            </a:pPr>
            <a:r>
              <a:rPr lang="en-US" sz="1600" dirty="0"/>
              <a:t>blame yourself for bad things that happened or feel like you didn’t really matter?</a:t>
            </a:r>
          </a:p>
        </p:txBody>
      </p:sp>
    </p:spTree>
    <p:extLst>
      <p:ext uri="{BB962C8B-B14F-4D97-AF65-F5344CB8AC3E}">
        <p14:creationId xmlns:p14="http://schemas.microsoft.com/office/powerpoint/2010/main" val="3518632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47BB-9384-CE41-AD5D-4ECFE27B628F}"/>
              </a:ext>
            </a:extLst>
          </p:cNvPr>
          <p:cNvSpPr>
            <a:spLocks noGrp="1"/>
          </p:cNvSpPr>
          <p:nvPr>
            <p:ph type="title"/>
          </p:nvPr>
        </p:nvSpPr>
        <p:spPr/>
        <p:txBody>
          <a:bodyPr/>
          <a:lstStyle/>
          <a:p>
            <a:r>
              <a:rPr lang="en-US" dirty="0"/>
              <a:t>Classical Test Theory: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0E0150-4794-C944-B046-CB9E5E0CECF0}"/>
                  </a:ext>
                </a:extLst>
              </p:cNvPr>
              <p:cNvSpPr>
                <a:spLocks noGrp="1"/>
              </p:cNvSpPr>
              <p:nvPr>
                <p:ph idx="1"/>
              </p:nvPr>
            </p:nvSpPr>
            <p:spPr/>
            <p:txBody>
              <a:bodyPr/>
              <a:lstStyle/>
              <a:p>
                <a:pPr>
                  <a:buFont typeface="+mj-lt"/>
                  <a:buAutoNum type="arabicPeriod"/>
                </a:pPr>
                <a:r>
                  <a:rPr lang="en-US" b="1" dirty="0"/>
                  <a:t>Unidimensional</a:t>
                </a:r>
                <a:r>
                  <a:rPr lang="en-US" dirty="0"/>
                  <a:t>: The underlying trait score being estimated represents one continuous construct (e.g., lifetime depression severity)</a:t>
                </a:r>
              </a:p>
              <a:p>
                <a:pPr>
                  <a:buFont typeface="+mj-lt"/>
                  <a:buAutoNum type="arabicPeriod"/>
                </a:pPr>
                <a:r>
                  <a:rPr lang="en-US" b="1" dirty="0"/>
                  <a:t>Monotonically increasing</a:t>
                </a:r>
                <a:r>
                  <a:rPr lang="en-US" dirty="0"/>
                  <a:t>: As severity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increases, the probability of responding “yes” (or a higher response category) to any given item (</a:t>
                </a:r>
                <a14:m>
                  <m:oMath xmlns:m="http://schemas.openxmlformats.org/officeDocument/2006/math">
                    <m:r>
                      <m:rPr>
                        <m:sty m:val="p"/>
                      </m:rPr>
                      <a:rPr lang="el-GR" i="1">
                        <a:latin typeface="Cambria Math" panose="02040503050406030204" pitchFamily="18" charset="0"/>
                        <a:ea typeface="Cambria Math" panose="02040503050406030204" pitchFamily="18" charset="0"/>
                      </a:rPr>
                      <m:t>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=1)</m:t>
                    </m:r>
                  </m:oMath>
                </a14:m>
                <a:r>
                  <a:rPr lang="en-US" dirty="0"/>
                  <a:t>) also increases</a:t>
                </a:r>
              </a:p>
              <a:p>
                <a:pPr>
                  <a:buFont typeface="+mj-lt"/>
                  <a:buAutoNum type="arabicPeriod"/>
                </a:pPr>
                <a:r>
                  <a:rPr lang="en-US" b="1" dirty="0"/>
                  <a:t>Exchangeable</a:t>
                </a:r>
                <a:r>
                  <a:rPr lang="en-US" dirty="0"/>
                  <a:t>: Given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dirty="0"/>
                  <a:t>the probability of Person A responding </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to one item (X) is equal to the probability of Person B responding </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to a different item (Y) for every pair of items (IID) 				</a:t>
                </a:r>
                <a:br>
                  <a:rPr lang="en-US" dirty="0"/>
                </a:b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X</m:t>
                    </m:r>
                    <m:r>
                      <a:rPr lang="en-US">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𝜎</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𝑌</m:t>
                    </m:r>
                    <m:r>
                      <a:rPr lang="en-US">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𝜎</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𝐵</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𝜃</m:t>
                    </m:r>
                    <m:r>
                      <a:rPr lang="en-US" i="1" dirty="0">
                        <a:latin typeface="Cambria Math" panose="02040503050406030204" pitchFamily="18" charset="0"/>
                        <a:ea typeface="Cambria Math" panose="02040503050406030204" pitchFamily="18" charset="0"/>
                      </a:rPr>
                      <m:t>)</m:t>
                    </m:r>
                  </m:oMath>
                </a14:m>
                <a:br>
                  <a:rPr lang="en-US" dirty="0"/>
                </a:b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r>
                      <a:rPr lang="en-US" b="0" i="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𝜎</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𝐵</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𝜃</m:t>
                    </m:r>
                    <m:r>
                      <a:rPr lang="en-US" b="0" i="1" dirty="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400E0150-4794-C944-B046-CB9E5E0CECF0}"/>
                  </a:ext>
                </a:extLst>
              </p:cNvPr>
              <p:cNvSpPr>
                <a:spLocks noGrp="1" noRot="1" noChangeAspect="1" noMove="1" noResize="1" noEditPoints="1" noAdjustHandles="1" noChangeArrowheads="1" noChangeShapeType="1" noTextEdit="1"/>
              </p:cNvSpPr>
              <p:nvPr>
                <p:ph idx="1"/>
              </p:nvPr>
            </p:nvSpPr>
            <p:spPr>
              <a:blipFill>
                <a:blip r:embed="rId3"/>
                <a:stretch>
                  <a:fillRect l="-284" t="-906" r="-1135"/>
                </a:stretch>
              </a:blipFill>
            </p:spPr>
            <p:txBody>
              <a:bodyPr/>
              <a:lstStyle/>
              <a:p>
                <a:r>
                  <a:rPr lang="en-US">
                    <a:noFill/>
                  </a:rPr>
                  <a:t> </a:t>
                </a:r>
              </a:p>
            </p:txBody>
          </p:sp>
        </mc:Fallback>
      </mc:AlternateContent>
    </p:spTree>
    <p:extLst>
      <p:ext uri="{BB962C8B-B14F-4D97-AF65-F5344CB8AC3E}">
        <p14:creationId xmlns:p14="http://schemas.microsoft.com/office/powerpoint/2010/main" val="1388908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E9EC6-00AE-5A4A-8AAC-62A0A9363485}"/>
              </a:ext>
            </a:extLst>
          </p:cNvPr>
          <p:cNvSpPr>
            <a:spLocks noGrp="1"/>
          </p:cNvSpPr>
          <p:nvPr>
            <p:ph type="title"/>
          </p:nvPr>
        </p:nvSpPr>
        <p:spPr>
          <a:xfrm>
            <a:off x="648931" y="629266"/>
            <a:ext cx="4166510" cy="1622321"/>
          </a:xfrm>
        </p:spPr>
        <p:txBody>
          <a:bodyPr>
            <a:normAutofit/>
          </a:bodyPr>
          <a:lstStyle/>
          <a:p>
            <a:r>
              <a:rPr lang="en-US">
                <a:solidFill>
                  <a:srgbClr val="EBEBEB"/>
                </a:solidFill>
              </a:rPr>
              <a:t>CTT: Utility</a:t>
            </a: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Picture 5" descr="A picture containing person, indoor, woman, young&#10;&#10;Description automatically generated">
            <a:extLst>
              <a:ext uri="{FF2B5EF4-FFF2-40B4-BE49-F238E27FC236}">
                <a16:creationId xmlns:a16="http://schemas.microsoft.com/office/drawing/2014/main" id="{26F1CC15-3569-8A4C-A0AD-D5DAF984B162}"/>
              </a:ext>
            </a:extLst>
          </p:cNvPr>
          <p:cNvPicPr>
            <a:picLocks noChangeAspect="1"/>
          </p:cNvPicPr>
          <p:nvPr/>
        </p:nvPicPr>
        <p:blipFill>
          <a:blip r:embed="rId3"/>
          <a:stretch>
            <a:fillRect/>
          </a:stretch>
        </p:blipFill>
        <p:spPr>
          <a:xfrm>
            <a:off x="6093992" y="1610098"/>
            <a:ext cx="5449889" cy="3637800"/>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9FA6FED-C361-8648-A5B9-005302F52716}"/>
              </a:ext>
            </a:extLst>
          </p:cNvPr>
          <p:cNvSpPr>
            <a:spLocks noGrp="1"/>
          </p:cNvSpPr>
          <p:nvPr>
            <p:ph idx="1"/>
          </p:nvPr>
        </p:nvSpPr>
        <p:spPr>
          <a:xfrm>
            <a:off x="648931" y="2438400"/>
            <a:ext cx="4166509" cy="3785419"/>
          </a:xfrm>
        </p:spPr>
        <p:txBody>
          <a:bodyPr>
            <a:normAutofit/>
          </a:bodyPr>
          <a:lstStyle/>
          <a:p>
            <a:r>
              <a:rPr lang="en-US" b="1" dirty="0">
                <a:solidFill>
                  <a:srgbClr val="EBEBEB"/>
                </a:solidFill>
              </a:rPr>
              <a:t>Quick</a:t>
            </a:r>
            <a:r>
              <a:rPr lang="en-US" dirty="0">
                <a:solidFill>
                  <a:srgbClr val="EBEBEB"/>
                </a:solidFill>
              </a:rPr>
              <a:t>: Get trait estimates with a simple sum score</a:t>
            </a:r>
          </a:p>
          <a:p>
            <a:r>
              <a:rPr lang="en-US" b="1" dirty="0">
                <a:solidFill>
                  <a:srgbClr val="EBEBEB"/>
                </a:solidFill>
              </a:rPr>
              <a:t>Common</a:t>
            </a:r>
            <a:r>
              <a:rPr lang="en-US" dirty="0">
                <a:solidFill>
                  <a:srgbClr val="EBEBEB"/>
                </a:solidFill>
              </a:rPr>
              <a:t>: Almost everyone scores surveys this way</a:t>
            </a:r>
          </a:p>
          <a:p>
            <a:r>
              <a:rPr lang="en-US" b="1" dirty="0">
                <a:solidFill>
                  <a:srgbClr val="EBEBEB"/>
                </a:solidFill>
              </a:rPr>
              <a:t>Interpretable</a:t>
            </a:r>
            <a:r>
              <a:rPr lang="en-US" dirty="0">
                <a:solidFill>
                  <a:srgbClr val="EBEBEB"/>
                </a:solidFill>
              </a:rPr>
              <a:t>: For yes/no items, it represents the number of symptoms endorsed</a:t>
            </a:r>
          </a:p>
          <a:p>
            <a:pPr marL="0" indent="0">
              <a:buNone/>
            </a:pPr>
            <a:endParaRPr lang="en-US" dirty="0">
              <a:solidFill>
                <a:srgbClr val="EBEBEB"/>
              </a:solidFill>
            </a:endParaRPr>
          </a:p>
        </p:txBody>
      </p:sp>
    </p:spTree>
    <p:extLst>
      <p:ext uri="{BB962C8B-B14F-4D97-AF65-F5344CB8AC3E}">
        <p14:creationId xmlns:p14="http://schemas.microsoft.com/office/powerpoint/2010/main" val="196918413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8C0C3-FD59-5A46-9562-4011139B21B5}"/>
              </a:ext>
            </a:extLst>
          </p:cNvPr>
          <p:cNvSpPr>
            <a:spLocks noGrp="1"/>
          </p:cNvSpPr>
          <p:nvPr>
            <p:ph type="title"/>
          </p:nvPr>
        </p:nvSpPr>
        <p:spPr>
          <a:xfrm>
            <a:off x="648930" y="629266"/>
            <a:ext cx="6188190" cy="1622321"/>
          </a:xfrm>
        </p:spPr>
        <p:txBody>
          <a:bodyPr>
            <a:normAutofit/>
          </a:bodyPr>
          <a:lstStyle/>
          <a:p>
            <a:r>
              <a:rPr lang="en-US">
                <a:solidFill>
                  <a:srgbClr val="EBEBEB"/>
                </a:solidFill>
              </a:rPr>
              <a:t>CTT: Drawbacks</a:t>
            </a:r>
          </a:p>
        </p:txBody>
      </p:sp>
      <p:sp>
        <p:nvSpPr>
          <p:cNvPr id="1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0" name="Freeform: Shape 13">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1"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17613F1-D326-F54B-9302-1C7644A742FA}"/>
              </a:ext>
            </a:extLst>
          </p:cNvPr>
          <p:cNvSpPr>
            <a:spLocks noGrp="1"/>
          </p:cNvSpPr>
          <p:nvPr>
            <p:ph idx="1"/>
          </p:nvPr>
        </p:nvSpPr>
        <p:spPr>
          <a:xfrm>
            <a:off x="648930" y="2438400"/>
            <a:ext cx="6188189" cy="3785419"/>
          </a:xfrm>
        </p:spPr>
        <p:txBody>
          <a:bodyPr>
            <a:normAutofit lnSpcReduction="10000"/>
          </a:bodyPr>
          <a:lstStyle/>
          <a:p>
            <a:r>
              <a:rPr lang="en-US" b="1" dirty="0">
                <a:solidFill>
                  <a:srgbClr val="FFFFFF"/>
                </a:solidFill>
              </a:rPr>
              <a:t>SURVEYS ARE RARELY UNIDIMENSIONAL</a:t>
            </a:r>
          </a:p>
          <a:p>
            <a:pPr lvl="1"/>
            <a:r>
              <a:rPr lang="en-US" dirty="0">
                <a:solidFill>
                  <a:srgbClr val="FFFFFF"/>
                </a:solidFill>
              </a:rPr>
              <a:t>PHQ #3: Trouble falling or staying asleep, or sleeping too much</a:t>
            </a:r>
          </a:p>
          <a:p>
            <a:pPr lvl="1"/>
            <a:r>
              <a:rPr lang="en-US" dirty="0">
                <a:solidFill>
                  <a:srgbClr val="FFFFFF"/>
                </a:solidFill>
              </a:rPr>
              <a:t>PHQ #4: Feeling tired or having little energy</a:t>
            </a:r>
          </a:p>
          <a:p>
            <a:r>
              <a:rPr lang="en-US" b="1" dirty="0">
                <a:solidFill>
                  <a:srgbClr val="FFFFFF"/>
                </a:solidFill>
              </a:rPr>
              <a:t>EXCHANGEABILITY ASSUMPTION ALMOST NEVER TRUE</a:t>
            </a:r>
          </a:p>
          <a:p>
            <a:pPr lvl="1"/>
            <a:r>
              <a:rPr lang="en-US" dirty="0">
                <a:solidFill>
                  <a:srgbClr val="FFFFFF"/>
                </a:solidFill>
              </a:rPr>
              <a:t>Different items endorsed at different rates, given the trait level</a:t>
            </a:r>
          </a:p>
          <a:p>
            <a:pPr lvl="1"/>
            <a:r>
              <a:rPr lang="en-US" dirty="0">
                <a:solidFill>
                  <a:srgbClr val="FFFFFF"/>
                </a:solidFill>
              </a:rPr>
              <a:t>PHQ #5: Poor appetite or overeating</a:t>
            </a:r>
          </a:p>
          <a:p>
            <a:pPr lvl="1"/>
            <a:r>
              <a:rPr lang="en-US" dirty="0">
                <a:solidFill>
                  <a:srgbClr val="FFFFFF"/>
                </a:solidFill>
              </a:rPr>
              <a:t>PHQ #9: Thoughts that you would be better off dead, or of hurting yourself</a:t>
            </a:r>
          </a:p>
        </p:txBody>
      </p:sp>
      <p:pic>
        <p:nvPicPr>
          <p:cNvPr id="7" name="Picture 6">
            <a:extLst>
              <a:ext uri="{FF2B5EF4-FFF2-40B4-BE49-F238E27FC236}">
                <a16:creationId xmlns:a16="http://schemas.microsoft.com/office/drawing/2014/main" id="{2DCDE336-F8C5-FD4A-BD69-41FBE8AE011E}"/>
              </a:ext>
            </a:extLst>
          </p:cNvPr>
          <p:cNvPicPr>
            <a:picLocks noChangeAspect="1"/>
          </p:cNvPicPr>
          <p:nvPr/>
        </p:nvPicPr>
        <p:blipFill>
          <a:blip r:embed="rId3"/>
          <a:stretch>
            <a:fillRect/>
          </a:stretch>
        </p:blipFill>
        <p:spPr>
          <a:xfrm>
            <a:off x="7575446" y="1385887"/>
            <a:ext cx="5229225" cy="5229225"/>
          </a:xfrm>
          <a:prstGeom prst="rect">
            <a:avLst/>
          </a:prstGeom>
        </p:spPr>
      </p:pic>
    </p:spTree>
    <p:extLst>
      <p:ext uri="{BB962C8B-B14F-4D97-AF65-F5344CB8AC3E}">
        <p14:creationId xmlns:p14="http://schemas.microsoft.com/office/powerpoint/2010/main" val="142921729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1159</Words>
  <Application>Microsoft Macintosh PowerPoint</Application>
  <PresentationFormat>Widescreen</PresentationFormat>
  <Paragraphs>132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Cambria Math</vt:lpstr>
      <vt:lpstr>Century Gothic</vt:lpstr>
      <vt:lpstr>Wingdings 3</vt:lpstr>
      <vt:lpstr>Ion</vt:lpstr>
      <vt:lpstr>Item Response Theory</vt:lpstr>
      <vt:lpstr>Introduction</vt:lpstr>
      <vt:lpstr>Ruben Gur</vt:lpstr>
      <vt:lpstr>Overview</vt:lpstr>
      <vt:lpstr>PHQ-9 Over the past two weeks… (0-Not at all, 1-Several days, 2-More than half the days, 3-Nearly every day)</vt:lpstr>
      <vt:lpstr>GOASSESS Depression (0-No, 1-Yes)</vt:lpstr>
      <vt:lpstr>Classical Test Theory: Assumptions</vt:lpstr>
      <vt:lpstr>CTT: Utility</vt:lpstr>
      <vt:lpstr>CTT: Drawbacks</vt:lpstr>
      <vt:lpstr>Item Response Theory: Assumptions</vt:lpstr>
      <vt:lpstr>IRT: Utility</vt:lpstr>
      <vt:lpstr>Types of IRT Models:  1-Parameter Logistic</vt:lpstr>
      <vt:lpstr>Types of IRT Models:  2-Parameter Logistic</vt:lpstr>
      <vt:lpstr>And many others!</vt:lpstr>
      <vt:lpstr>IRT: Drawbacks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Item Response Theory</dc:title>
  <dc:creator>Butler, Ellyn</dc:creator>
  <cp:lastModifiedBy>Butler, Ellyn</cp:lastModifiedBy>
  <cp:revision>1</cp:revision>
  <dcterms:created xsi:type="dcterms:W3CDTF">2019-08-20T18:59:33Z</dcterms:created>
  <dcterms:modified xsi:type="dcterms:W3CDTF">2019-08-20T18:59:36Z</dcterms:modified>
</cp:coreProperties>
</file>